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7" r:id="rId5"/>
    <p:sldId id="258" r:id="rId6"/>
    <p:sldId id="270" r:id="rId7"/>
    <p:sldId id="259" r:id="rId8"/>
    <p:sldId id="261" r:id="rId9"/>
    <p:sldId id="260" r:id="rId10"/>
    <p:sldId id="267" r:id="rId11"/>
    <p:sldId id="268" r:id="rId12"/>
    <p:sldId id="269" r:id="rId13"/>
    <p:sldId id="262" r:id="rId14"/>
    <p:sldId id="263" r:id="rId15"/>
    <p:sldId id="264" r:id="rId16"/>
    <p:sldId id="265" r:id="rId17"/>
    <p:sldId id="266" r:id="rId18"/>
    <p:sldId id="276" r:id="rId19"/>
    <p:sldId id="275"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6"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Spalte1</c:v>
                </c:pt>
              </c:strCache>
            </c:strRef>
          </c:tx>
          <c:dLbls>
            <c:dLbl>
              <c:idx val="0"/>
              <c:layout>
                <c:manualLayout>
                  <c:x val="0.21881719646155343"/>
                  <c:y val="-0.85274780195949462"/>
                </c:manualLayout>
              </c:layout>
              <c:showLegendKey val="0"/>
              <c:showVal val="1"/>
              <c:showCatName val="0"/>
              <c:showSerName val="0"/>
              <c:showPercent val="0"/>
              <c:showBubbleSize val="0"/>
            </c:dLbl>
            <c:showLegendKey val="0"/>
            <c:showVal val="0"/>
            <c:showCatName val="0"/>
            <c:showSerName val="0"/>
            <c:showPercent val="0"/>
            <c:showBubbleSize val="0"/>
          </c:dLbls>
          <c:cat>
            <c:strRef>
              <c:f>Tabelle1!$A$2:$A$3</c:f>
              <c:strCache>
                <c:ptCount val="2"/>
                <c:pt idx="0">
                  <c:v>Antwort</c:v>
                </c:pt>
                <c:pt idx="1">
                  <c:v>keine Antwort</c:v>
                </c:pt>
              </c:strCache>
            </c:strRef>
          </c:cat>
          <c:val>
            <c:numRef>
              <c:f>Tabelle1!$B$2:$B$3</c:f>
              <c:numCache>
                <c:formatCode>General</c:formatCode>
                <c:ptCount val="2"/>
                <c:pt idx="0" formatCode="0%">
                  <c:v>1</c:v>
                </c:pt>
                <c:pt idx="1">
                  <c:v>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Tabelle1!$B$1</c:f>
              <c:strCache>
                <c:ptCount val="1"/>
                <c:pt idx="0">
                  <c:v>Datenreihe 1</c:v>
                </c:pt>
              </c:strCache>
            </c:strRef>
          </c:tx>
          <c:invertIfNegative val="0"/>
          <c:dPt>
            <c:idx val="6"/>
            <c:invertIfNegative val="0"/>
            <c:bubble3D val="0"/>
            <c:spPr>
              <a:solidFill>
                <a:srgbClr val="92D050"/>
              </a:solidFill>
            </c:spPr>
          </c:dPt>
          <c:cat>
            <c:strRef>
              <c:f>Tabelle1!$A$2:$A$9</c:f>
              <c:strCache>
                <c:ptCount val="7"/>
                <c:pt idx="0">
                  <c:v>bis 1000</c:v>
                </c:pt>
                <c:pt idx="1">
                  <c:v>1000-2000</c:v>
                </c:pt>
                <c:pt idx="2">
                  <c:v>2000-3000</c:v>
                </c:pt>
                <c:pt idx="3">
                  <c:v>3000-5000</c:v>
                </c:pt>
                <c:pt idx="4">
                  <c:v>5000-10000</c:v>
                </c:pt>
                <c:pt idx="5">
                  <c:v>über 10000</c:v>
                </c:pt>
                <c:pt idx="6">
                  <c:v>Total</c:v>
                </c:pt>
              </c:strCache>
            </c:strRef>
          </c:cat>
          <c:val>
            <c:numRef>
              <c:f>Tabelle1!$B$2:$B$9</c:f>
              <c:numCache>
                <c:formatCode>0%</c:formatCode>
                <c:ptCount val="8"/>
                <c:pt idx="0">
                  <c:v>0.17</c:v>
                </c:pt>
                <c:pt idx="1">
                  <c:v>0.19</c:v>
                </c:pt>
                <c:pt idx="2">
                  <c:v>0.15</c:v>
                </c:pt>
                <c:pt idx="3">
                  <c:v>0.53</c:v>
                </c:pt>
                <c:pt idx="4">
                  <c:v>0.75</c:v>
                </c:pt>
                <c:pt idx="5">
                  <c:v>0.66</c:v>
                </c:pt>
                <c:pt idx="6">
                  <c:v>0.32</c:v>
                </c:pt>
              </c:numCache>
            </c:numRef>
          </c:val>
        </c:ser>
        <c:dLbls>
          <c:showLegendKey val="0"/>
          <c:showVal val="0"/>
          <c:showCatName val="0"/>
          <c:showSerName val="0"/>
          <c:showPercent val="0"/>
          <c:showBubbleSize val="0"/>
        </c:dLbls>
        <c:gapWidth val="150"/>
        <c:axId val="230137856"/>
        <c:axId val="230139392"/>
      </c:barChart>
      <c:catAx>
        <c:axId val="230137856"/>
        <c:scaling>
          <c:orientation val="minMax"/>
        </c:scaling>
        <c:delete val="0"/>
        <c:axPos val="b"/>
        <c:majorTickMark val="out"/>
        <c:minorTickMark val="none"/>
        <c:tickLblPos val="nextTo"/>
        <c:crossAx val="230139392"/>
        <c:crosses val="autoZero"/>
        <c:auto val="1"/>
        <c:lblAlgn val="ctr"/>
        <c:lblOffset val="100"/>
        <c:noMultiLvlLbl val="0"/>
      </c:catAx>
      <c:valAx>
        <c:axId val="230139392"/>
        <c:scaling>
          <c:orientation val="minMax"/>
        </c:scaling>
        <c:delete val="0"/>
        <c:axPos val="l"/>
        <c:majorGridlines/>
        <c:numFmt formatCode="0%" sourceLinked="1"/>
        <c:majorTickMark val="out"/>
        <c:minorTickMark val="none"/>
        <c:tickLblPos val="nextTo"/>
        <c:crossAx val="230137856"/>
        <c:crosses val="autoZero"/>
        <c:crossBetween val="between"/>
      </c:valAx>
    </c:plotArea>
    <c:plotVisOnly val="1"/>
    <c:dispBlanksAs val="gap"/>
    <c:showDLblsOverMax val="0"/>
  </c:chart>
  <c:txPr>
    <a:bodyPr/>
    <a:lstStyle/>
    <a:p>
      <a:pPr>
        <a:defRPr sz="1800"/>
      </a:pPr>
      <a:endParaRPr lang="de-D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Verkauf</c:v>
                </c:pt>
              </c:strCache>
            </c:strRef>
          </c:tx>
          <c:dPt>
            <c:idx val="0"/>
            <c:bubble3D val="0"/>
            <c:spPr>
              <a:solidFill>
                <a:srgbClr val="00B050"/>
              </a:solidFill>
            </c:spPr>
          </c:dPt>
          <c:dPt>
            <c:idx val="1"/>
            <c:bubble3D val="0"/>
            <c:spPr>
              <a:solidFill>
                <a:schemeClr val="accent3">
                  <a:lumMod val="60000"/>
                  <a:lumOff val="40000"/>
                </a:schemeClr>
              </a:solidFill>
            </c:spPr>
          </c:dPt>
          <c:dPt>
            <c:idx val="2"/>
            <c:bubble3D val="0"/>
            <c:spPr>
              <a:solidFill>
                <a:srgbClr val="00B0F0"/>
              </a:solidFill>
            </c:spPr>
          </c:dPt>
          <c:dPt>
            <c:idx val="4"/>
            <c:bubble3D val="0"/>
            <c:spPr>
              <a:solidFill>
                <a:srgbClr val="FFC000"/>
              </a:solidFill>
            </c:spPr>
          </c:dPt>
          <c:cat>
            <c:strRef>
              <c:f>Tabelle1!$A$2:$A$6</c:f>
              <c:strCache>
                <c:ptCount val="5"/>
                <c:pt idx="0">
                  <c:v>Kanton</c:v>
                </c:pt>
                <c:pt idx="1">
                  <c:v>Spital TG AG</c:v>
                </c:pt>
                <c:pt idx="2">
                  <c:v>Ärzte / Ärztegesellschaft</c:v>
                </c:pt>
                <c:pt idx="3">
                  <c:v>andere</c:v>
                </c:pt>
                <c:pt idx="4">
                  <c:v>noch keine Gedanken</c:v>
                </c:pt>
              </c:strCache>
            </c:strRef>
          </c:cat>
          <c:val>
            <c:numRef>
              <c:f>Tabelle1!$B$2:$B$6</c:f>
              <c:numCache>
                <c:formatCode>General</c:formatCode>
                <c:ptCount val="5"/>
                <c:pt idx="0">
                  <c:v>32</c:v>
                </c:pt>
                <c:pt idx="1">
                  <c:v>18</c:v>
                </c:pt>
                <c:pt idx="2">
                  <c:v>30</c:v>
                </c:pt>
                <c:pt idx="3">
                  <c:v>10</c:v>
                </c:pt>
                <c:pt idx="4">
                  <c:v>22</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Tabelle1!$B$1</c:f>
              <c:strCache>
                <c:ptCount val="1"/>
                <c:pt idx="0">
                  <c:v>Zahl der Hausärzte/Allgemeinpraktiker</c:v>
                </c:pt>
              </c:strCache>
            </c:strRef>
          </c:tx>
          <c:dPt>
            <c:idx val="0"/>
            <c:bubble3D val="0"/>
            <c:spPr>
              <a:solidFill>
                <a:srgbClr val="FF0000"/>
              </a:solidFill>
            </c:spPr>
          </c:dPt>
          <c:dPt>
            <c:idx val="1"/>
            <c:bubble3D val="0"/>
            <c:spPr>
              <a:solidFill>
                <a:srgbClr val="FFC000"/>
              </a:solidFill>
            </c:spPr>
          </c:dPt>
          <c:dPt>
            <c:idx val="2"/>
            <c:bubble3D val="0"/>
            <c:spPr>
              <a:solidFill>
                <a:schemeClr val="accent3">
                  <a:lumMod val="60000"/>
                  <a:lumOff val="40000"/>
                </a:schemeClr>
              </a:solidFill>
            </c:spPr>
          </c:dPt>
          <c:dPt>
            <c:idx val="3"/>
            <c:bubble3D val="0"/>
            <c:spPr>
              <a:solidFill>
                <a:srgbClr val="92D050"/>
              </a:solidFill>
            </c:spPr>
          </c:dPt>
          <c:dPt>
            <c:idx val="4"/>
            <c:bubble3D val="0"/>
            <c:spPr>
              <a:solidFill>
                <a:srgbClr val="00B050"/>
              </a:solidFill>
            </c:spPr>
          </c:dPt>
          <c:dLbls>
            <c:dLbl>
              <c:idx val="0"/>
              <c:layout>
                <c:manualLayout>
                  <c:x val="5.153834937299504E-3"/>
                  <c:y val="-1.4277845399973442E-2"/>
                </c:manualLayout>
              </c:layout>
              <c:showLegendKey val="0"/>
              <c:showVal val="1"/>
              <c:showCatName val="0"/>
              <c:showSerName val="0"/>
              <c:showPercent val="0"/>
              <c:showBubbleSize val="0"/>
            </c:dLbl>
            <c:dLbl>
              <c:idx val="1"/>
              <c:layout>
                <c:manualLayout>
                  <c:x val="-2.9031787693205018E-2"/>
                  <c:y val="4.994296241484961E-3"/>
                </c:manualLayout>
              </c:layout>
              <c:showLegendKey val="0"/>
              <c:showVal val="1"/>
              <c:showCatName val="0"/>
              <c:showSerName val="0"/>
              <c:showPercent val="0"/>
              <c:showBubbleSize val="0"/>
            </c:dLbl>
            <c:dLbl>
              <c:idx val="2"/>
              <c:layout>
                <c:manualLayout>
                  <c:x val="-2.991360454943132E-2"/>
                  <c:y val="1.9120350740825763E-2"/>
                </c:manualLayout>
              </c:layout>
              <c:showLegendKey val="0"/>
              <c:showVal val="1"/>
              <c:showCatName val="0"/>
              <c:showSerName val="0"/>
              <c:showPercent val="0"/>
              <c:showBubbleSize val="0"/>
            </c:dLbl>
            <c:dLbl>
              <c:idx val="4"/>
              <c:layout>
                <c:manualLayout>
                  <c:x val="1.4032516768737241E-2"/>
                  <c:y val="-4.5362721701436796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Tabelle1!$A$2:$A$6</c:f>
              <c:strCache>
                <c:ptCount val="5"/>
                <c:pt idx="0">
                  <c:v>keinen</c:v>
                </c:pt>
                <c:pt idx="1">
                  <c:v>1</c:v>
                </c:pt>
                <c:pt idx="2">
                  <c:v>2</c:v>
                </c:pt>
                <c:pt idx="3">
                  <c:v>3</c:v>
                </c:pt>
                <c:pt idx="4">
                  <c:v>mehr als 3</c:v>
                </c:pt>
              </c:strCache>
            </c:strRef>
          </c:cat>
          <c:val>
            <c:numRef>
              <c:f>Tabelle1!$B$2:$B$6</c:f>
              <c:numCache>
                <c:formatCode>0%</c:formatCode>
                <c:ptCount val="5"/>
                <c:pt idx="0">
                  <c:v>0.4</c:v>
                </c:pt>
                <c:pt idx="1">
                  <c:v>0.26</c:v>
                </c:pt>
                <c:pt idx="2">
                  <c:v>0.15</c:v>
                </c:pt>
                <c:pt idx="3">
                  <c:v>0.03</c:v>
                </c:pt>
                <c:pt idx="4">
                  <c:v>0.05</c:v>
                </c:pt>
              </c:numCache>
            </c:numRef>
          </c:val>
        </c:ser>
        <c:dLbls>
          <c:showLegendKey val="0"/>
          <c:showVal val="0"/>
          <c:showCatName val="0"/>
          <c:showSerName val="0"/>
          <c:showPercent val="0"/>
          <c:showBubbleSize val="0"/>
          <c:showLeaderLines val="0"/>
        </c:dLbls>
        <c:firstSliceAng val="0"/>
      </c:pieChart>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Tabelle1!$B$1</c:f>
              <c:strCache>
                <c:ptCount val="1"/>
                <c:pt idx="0">
                  <c:v>keinen</c:v>
                </c:pt>
              </c:strCache>
            </c:strRef>
          </c:tx>
          <c:spPr>
            <a:solidFill>
              <a:srgbClr val="FF0000"/>
            </a:solidFill>
          </c:spPr>
          <c:invertIfNegative val="0"/>
          <c:cat>
            <c:strRef>
              <c:f>Tabelle1!$A$2:$A$7</c:f>
              <c:strCache>
                <c:ptCount val="6"/>
                <c:pt idx="0">
                  <c:v>bis 1000</c:v>
                </c:pt>
                <c:pt idx="1">
                  <c:v>1000-2000</c:v>
                </c:pt>
                <c:pt idx="2">
                  <c:v>2000-3000</c:v>
                </c:pt>
                <c:pt idx="3">
                  <c:v>3000-5000</c:v>
                </c:pt>
                <c:pt idx="4">
                  <c:v>5000-1000</c:v>
                </c:pt>
                <c:pt idx="5">
                  <c:v>über 10000</c:v>
                </c:pt>
              </c:strCache>
            </c:strRef>
          </c:cat>
          <c:val>
            <c:numRef>
              <c:f>Tabelle1!$B$2:$B$7</c:f>
              <c:numCache>
                <c:formatCode>0%</c:formatCode>
                <c:ptCount val="6"/>
                <c:pt idx="0">
                  <c:v>0.83</c:v>
                </c:pt>
                <c:pt idx="1">
                  <c:v>0.78</c:v>
                </c:pt>
                <c:pt idx="2">
                  <c:v>0.06</c:v>
                </c:pt>
                <c:pt idx="3" formatCode="General">
                  <c:v>0</c:v>
                </c:pt>
              </c:numCache>
            </c:numRef>
          </c:val>
        </c:ser>
        <c:ser>
          <c:idx val="1"/>
          <c:order val="1"/>
          <c:tx>
            <c:strRef>
              <c:f>Tabelle1!$C$1</c:f>
              <c:strCache>
                <c:ptCount val="1"/>
                <c:pt idx="0">
                  <c:v>1</c:v>
                </c:pt>
              </c:strCache>
            </c:strRef>
          </c:tx>
          <c:spPr>
            <a:solidFill>
              <a:srgbClr val="FFC000"/>
            </a:solidFill>
          </c:spPr>
          <c:invertIfNegative val="0"/>
          <c:cat>
            <c:strRef>
              <c:f>Tabelle1!$A$2:$A$7</c:f>
              <c:strCache>
                <c:ptCount val="6"/>
                <c:pt idx="0">
                  <c:v>bis 1000</c:v>
                </c:pt>
                <c:pt idx="1">
                  <c:v>1000-2000</c:v>
                </c:pt>
                <c:pt idx="2">
                  <c:v>2000-3000</c:v>
                </c:pt>
                <c:pt idx="3">
                  <c:v>3000-5000</c:v>
                </c:pt>
                <c:pt idx="4">
                  <c:v>5000-1000</c:v>
                </c:pt>
                <c:pt idx="5">
                  <c:v>über 10000</c:v>
                </c:pt>
              </c:strCache>
            </c:strRef>
          </c:cat>
          <c:val>
            <c:numRef>
              <c:f>Tabelle1!$C$2:$C$7</c:f>
              <c:numCache>
                <c:formatCode>0%</c:formatCode>
                <c:ptCount val="6"/>
                <c:pt idx="0">
                  <c:v>0.08</c:v>
                </c:pt>
                <c:pt idx="1">
                  <c:v>0.15</c:v>
                </c:pt>
                <c:pt idx="2">
                  <c:v>0.69</c:v>
                </c:pt>
                <c:pt idx="3">
                  <c:v>0.33</c:v>
                </c:pt>
              </c:numCache>
            </c:numRef>
          </c:val>
        </c:ser>
        <c:ser>
          <c:idx val="2"/>
          <c:order val="2"/>
          <c:tx>
            <c:strRef>
              <c:f>Tabelle1!$D$1</c:f>
              <c:strCache>
                <c:ptCount val="1"/>
                <c:pt idx="0">
                  <c:v>2</c:v>
                </c:pt>
              </c:strCache>
            </c:strRef>
          </c:tx>
          <c:spPr>
            <a:solidFill>
              <a:schemeClr val="accent3">
                <a:lumMod val="60000"/>
                <a:lumOff val="40000"/>
              </a:schemeClr>
            </a:solidFill>
          </c:spPr>
          <c:invertIfNegative val="0"/>
          <c:cat>
            <c:strRef>
              <c:f>Tabelle1!$A$2:$A$7</c:f>
              <c:strCache>
                <c:ptCount val="6"/>
                <c:pt idx="0">
                  <c:v>bis 1000</c:v>
                </c:pt>
                <c:pt idx="1">
                  <c:v>1000-2000</c:v>
                </c:pt>
                <c:pt idx="2">
                  <c:v>2000-3000</c:v>
                </c:pt>
                <c:pt idx="3">
                  <c:v>3000-5000</c:v>
                </c:pt>
                <c:pt idx="4">
                  <c:v>5000-1000</c:v>
                </c:pt>
                <c:pt idx="5">
                  <c:v>über 10000</c:v>
                </c:pt>
              </c:strCache>
            </c:strRef>
          </c:cat>
          <c:val>
            <c:numRef>
              <c:f>Tabelle1!$D$2:$D$7</c:f>
              <c:numCache>
                <c:formatCode>0%</c:formatCode>
                <c:ptCount val="6"/>
                <c:pt idx="0">
                  <c:v>0.08</c:v>
                </c:pt>
                <c:pt idx="1">
                  <c:v>0.04</c:v>
                </c:pt>
                <c:pt idx="2">
                  <c:v>0.19</c:v>
                </c:pt>
                <c:pt idx="3">
                  <c:v>0.47</c:v>
                </c:pt>
              </c:numCache>
            </c:numRef>
          </c:val>
        </c:ser>
        <c:ser>
          <c:idx val="3"/>
          <c:order val="3"/>
          <c:tx>
            <c:strRef>
              <c:f>Tabelle1!$E$1</c:f>
              <c:strCache>
                <c:ptCount val="1"/>
                <c:pt idx="0">
                  <c:v>3</c:v>
                </c:pt>
              </c:strCache>
            </c:strRef>
          </c:tx>
          <c:spPr>
            <a:solidFill>
              <a:srgbClr val="92D050"/>
            </a:solidFill>
          </c:spPr>
          <c:invertIfNegative val="0"/>
          <c:cat>
            <c:strRef>
              <c:f>Tabelle1!$A$2:$A$7</c:f>
              <c:strCache>
                <c:ptCount val="6"/>
                <c:pt idx="0">
                  <c:v>bis 1000</c:v>
                </c:pt>
                <c:pt idx="1">
                  <c:v>1000-2000</c:v>
                </c:pt>
                <c:pt idx="2">
                  <c:v>2000-3000</c:v>
                </c:pt>
                <c:pt idx="3">
                  <c:v>3000-5000</c:v>
                </c:pt>
                <c:pt idx="4">
                  <c:v>5000-1000</c:v>
                </c:pt>
                <c:pt idx="5">
                  <c:v>über 10000</c:v>
                </c:pt>
              </c:strCache>
            </c:strRef>
          </c:cat>
          <c:val>
            <c:numRef>
              <c:f>Tabelle1!$E$2:$E$7</c:f>
              <c:numCache>
                <c:formatCode>General</c:formatCode>
                <c:ptCount val="6"/>
                <c:pt idx="0">
                  <c:v>0</c:v>
                </c:pt>
                <c:pt idx="4" formatCode="0%">
                  <c:v>0.5</c:v>
                </c:pt>
              </c:numCache>
            </c:numRef>
          </c:val>
        </c:ser>
        <c:ser>
          <c:idx val="4"/>
          <c:order val="4"/>
          <c:tx>
            <c:strRef>
              <c:f>Tabelle1!$F$1</c:f>
              <c:strCache>
                <c:ptCount val="1"/>
                <c:pt idx="0">
                  <c:v>mehr als 3</c:v>
                </c:pt>
              </c:strCache>
            </c:strRef>
          </c:tx>
          <c:spPr>
            <a:solidFill>
              <a:srgbClr val="00B050"/>
            </a:solidFill>
          </c:spPr>
          <c:invertIfNegative val="0"/>
          <c:cat>
            <c:strRef>
              <c:f>Tabelle1!$A$2:$A$7</c:f>
              <c:strCache>
                <c:ptCount val="6"/>
                <c:pt idx="0">
                  <c:v>bis 1000</c:v>
                </c:pt>
                <c:pt idx="1">
                  <c:v>1000-2000</c:v>
                </c:pt>
                <c:pt idx="2">
                  <c:v>2000-3000</c:v>
                </c:pt>
                <c:pt idx="3">
                  <c:v>3000-5000</c:v>
                </c:pt>
                <c:pt idx="4">
                  <c:v>5000-1000</c:v>
                </c:pt>
                <c:pt idx="5">
                  <c:v>über 10000</c:v>
                </c:pt>
              </c:strCache>
            </c:strRef>
          </c:cat>
          <c:val>
            <c:numRef>
              <c:f>Tabelle1!$F$2:$F$7</c:f>
              <c:numCache>
                <c:formatCode>0%</c:formatCode>
                <c:ptCount val="6"/>
                <c:pt idx="0" formatCode="General">
                  <c:v>0</c:v>
                </c:pt>
                <c:pt idx="1">
                  <c:v>0.04</c:v>
                </c:pt>
                <c:pt idx="2">
                  <c:v>0.06</c:v>
                </c:pt>
                <c:pt idx="3">
                  <c:v>0.2</c:v>
                </c:pt>
                <c:pt idx="4">
                  <c:v>0.5</c:v>
                </c:pt>
                <c:pt idx="5">
                  <c:v>1</c:v>
                </c:pt>
              </c:numCache>
            </c:numRef>
          </c:val>
        </c:ser>
        <c:dLbls>
          <c:showLegendKey val="0"/>
          <c:showVal val="0"/>
          <c:showCatName val="0"/>
          <c:showSerName val="0"/>
          <c:showPercent val="0"/>
          <c:showBubbleSize val="0"/>
        </c:dLbls>
        <c:gapWidth val="150"/>
        <c:overlap val="100"/>
        <c:axId val="232507648"/>
        <c:axId val="232517632"/>
      </c:barChart>
      <c:catAx>
        <c:axId val="232507648"/>
        <c:scaling>
          <c:orientation val="minMax"/>
        </c:scaling>
        <c:delete val="0"/>
        <c:axPos val="b"/>
        <c:majorTickMark val="out"/>
        <c:minorTickMark val="none"/>
        <c:tickLblPos val="nextTo"/>
        <c:crossAx val="232517632"/>
        <c:crosses val="autoZero"/>
        <c:auto val="1"/>
        <c:lblAlgn val="ctr"/>
        <c:lblOffset val="100"/>
        <c:noMultiLvlLbl val="0"/>
      </c:catAx>
      <c:valAx>
        <c:axId val="232517632"/>
        <c:scaling>
          <c:orientation val="minMax"/>
        </c:scaling>
        <c:delete val="0"/>
        <c:axPos val="l"/>
        <c:majorGridlines/>
        <c:numFmt formatCode="0%" sourceLinked="1"/>
        <c:majorTickMark val="out"/>
        <c:minorTickMark val="none"/>
        <c:tickLblPos val="nextTo"/>
        <c:crossAx val="232507648"/>
        <c:crosses val="autoZero"/>
        <c:crossBetween val="between"/>
      </c:valAx>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Verkauf</c:v>
                </c:pt>
              </c:strCache>
            </c:strRef>
          </c:tx>
          <c:dPt>
            <c:idx val="0"/>
            <c:bubble3D val="0"/>
            <c:spPr>
              <a:solidFill>
                <a:srgbClr val="00B050"/>
              </a:solidFill>
            </c:spPr>
          </c:dPt>
          <c:dPt>
            <c:idx val="1"/>
            <c:bubble3D val="0"/>
            <c:spPr>
              <a:solidFill>
                <a:schemeClr val="accent3">
                  <a:lumMod val="60000"/>
                  <a:lumOff val="40000"/>
                </a:schemeClr>
              </a:solidFill>
            </c:spPr>
          </c:dPt>
          <c:dPt>
            <c:idx val="2"/>
            <c:bubble3D val="0"/>
            <c:spPr>
              <a:solidFill>
                <a:srgbClr val="FFFF00"/>
              </a:solidFill>
            </c:spPr>
          </c:dPt>
          <c:dPt>
            <c:idx val="3"/>
            <c:bubble3D val="0"/>
            <c:spPr>
              <a:solidFill>
                <a:srgbClr val="FF0000"/>
              </a:solidFill>
            </c:spPr>
          </c:dPt>
          <c:dLbls>
            <c:dLbl>
              <c:idx val="0"/>
              <c:layout>
                <c:manualLayout>
                  <c:x val="6.1139059006513072E-3"/>
                  <c:y val="-2.9332983941760017E-3"/>
                </c:manualLayout>
              </c:layout>
              <c:showLegendKey val="0"/>
              <c:showVal val="1"/>
              <c:showCatName val="0"/>
              <c:showSerName val="0"/>
              <c:showPercent val="0"/>
              <c:showBubbleSize val="0"/>
            </c:dLbl>
            <c:dLbl>
              <c:idx val="1"/>
              <c:layout>
                <c:manualLayout>
                  <c:x val="-1.2494653446097015E-2"/>
                  <c:y val="9.8235447351204593E-3"/>
                </c:manualLayout>
              </c:layout>
              <c:showLegendKey val="0"/>
              <c:showVal val="1"/>
              <c:showCatName val="0"/>
              <c:showSerName val="0"/>
              <c:showPercent val="0"/>
              <c:showBubbleSize val="0"/>
            </c:dLbl>
            <c:dLbl>
              <c:idx val="2"/>
              <c:layout>
                <c:manualLayout>
                  <c:x val="-2.8499744823563721E-2"/>
                  <c:y val="1.4689249558602225E-2"/>
                </c:manualLayout>
              </c:layout>
              <c:showLegendKey val="0"/>
              <c:showVal val="1"/>
              <c:showCatName val="0"/>
              <c:showSerName val="0"/>
              <c:showPercent val="0"/>
              <c:showBubbleSize val="0"/>
            </c:dLbl>
            <c:dLbl>
              <c:idx val="3"/>
              <c:layout>
                <c:manualLayout>
                  <c:x val="-5.8771993778555459E-3"/>
                  <c:y val="1.597450089627334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Tabelle1!$A$2:$A$5</c:f>
              <c:strCache>
                <c:ptCount val="4"/>
                <c:pt idx="0">
                  <c:v>gut</c:v>
                </c:pt>
                <c:pt idx="1">
                  <c:v>ausreichend</c:v>
                </c:pt>
                <c:pt idx="2">
                  <c:v>knapp ausreichend</c:v>
                </c:pt>
                <c:pt idx="3">
                  <c:v>nicht ausreichend</c:v>
                </c:pt>
              </c:strCache>
            </c:strRef>
          </c:cat>
          <c:val>
            <c:numRef>
              <c:f>Tabelle1!$B$2:$B$5</c:f>
              <c:numCache>
                <c:formatCode>0%</c:formatCode>
                <c:ptCount val="4"/>
                <c:pt idx="0">
                  <c:v>0.35</c:v>
                </c:pt>
                <c:pt idx="1">
                  <c:v>0.41</c:v>
                </c:pt>
                <c:pt idx="2">
                  <c:v>0.14000000000000001</c:v>
                </c:pt>
                <c:pt idx="3">
                  <c:v>0.08</c:v>
                </c:pt>
              </c:numCache>
            </c:numRef>
          </c:val>
        </c:ser>
        <c:dLbls>
          <c:showLegendKey val="0"/>
          <c:showVal val="0"/>
          <c:showCatName val="0"/>
          <c:showSerName val="0"/>
          <c:showPercent val="0"/>
          <c:showBubbleSize val="0"/>
          <c:showLeaderLines val="0"/>
        </c:dLbls>
        <c:firstSliceAng val="0"/>
      </c:pieChart>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Tabelle1!$B$1</c:f>
              <c:strCache>
                <c:ptCount val="1"/>
                <c:pt idx="0">
                  <c:v>nicht ausreichend</c:v>
                </c:pt>
              </c:strCache>
            </c:strRef>
          </c:tx>
          <c:spPr>
            <a:solidFill>
              <a:srgbClr val="FF0000"/>
            </a:solidFill>
          </c:spPr>
          <c:invertIfNegative val="0"/>
          <c:cat>
            <c:strRef>
              <c:f>Tabelle1!$A$2:$A$7</c:f>
              <c:strCache>
                <c:ptCount val="6"/>
                <c:pt idx="0">
                  <c:v>bis 1000 </c:v>
                </c:pt>
                <c:pt idx="1">
                  <c:v>1000- 2000 </c:v>
                </c:pt>
                <c:pt idx="2">
                  <c:v>2000-3000 </c:v>
                </c:pt>
                <c:pt idx="3">
                  <c:v>3000-5000 </c:v>
                </c:pt>
                <c:pt idx="4">
                  <c:v>5000-10000</c:v>
                </c:pt>
                <c:pt idx="5">
                  <c:v>über 10000</c:v>
                </c:pt>
              </c:strCache>
            </c:strRef>
          </c:cat>
          <c:val>
            <c:numRef>
              <c:f>Tabelle1!$B$2:$B$7</c:f>
              <c:numCache>
                <c:formatCode>0%</c:formatCode>
                <c:ptCount val="6"/>
                <c:pt idx="0" formatCode="General">
                  <c:v>0</c:v>
                </c:pt>
                <c:pt idx="1">
                  <c:v>0.19</c:v>
                </c:pt>
                <c:pt idx="2">
                  <c:v>0</c:v>
                </c:pt>
                <c:pt idx="3">
                  <c:v>0.13</c:v>
                </c:pt>
                <c:pt idx="4" formatCode="General">
                  <c:v>0</c:v>
                </c:pt>
                <c:pt idx="5" formatCode="General">
                  <c:v>0</c:v>
                </c:pt>
              </c:numCache>
            </c:numRef>
          </c:val>
        </c:ser>
        <c:ser>
          <c:idx val="1"/>
          <c:order val="1"/>
          <c:tx>
            <c:strRef>
              <c:f>Tabelle1!$C$1</c:f>
              <c:strCache>
                <c:ptCount val="1"/>
                <c:pt idx="0">
                  <c:v>knapp ausreichend</c:v>
                </c:pt>
              </c:strCache>
            </c:strRef>
          </c:tx>
          <c:spPr>
            <a:solidFill>
              <a:srgbClr val="FFFF00"/>
            </a:solidFill>
          </c:spPr>
          <c:invertIfNegative val="0"/>
          <c:cat>
            <c:strRef>
              <c:f>Tabelle1!$A$2:$A$7</c:f>
              <c:strCache>
                <c:ptCount val="6"/>
                <c:pt idx="0">
                  <c:v>bis 1000 </c:v>
                </c:pt>
                <c:pt idx="1">
                  <c:v>1000- 2000 </c:v>
                </c:pt>
                <c:pt idx="2">
                  <c:v>2000-3000 </c:v>
                </c:pt>
                <c:pt idx="3">
                  <c:v>3000-5000 </c:v>
                </c:pt>
                <c:pt idx="4">
                  <c:v>5000-10000</c:v>
                </c:pt>
                <c:pt idx="5">
                  <c:v>über 10000</c:v>
                </c:pt>
              </c:strCache>
            </c:strRef>
          </c:cat>
          <c:val>
            <c:numRef>
              <c:f>Tabelle1!$C$2:$C$7</c:f>
              <c:numCache>
                <c:formatCode>0%</c:formatCode>
                <c:ptCount val="6"/>
                <c:pt idx="0">
                  <c:v>0.08</c:v>
                </c:pt>
                <c:pt idx="1">
                  <c:v>0.15</c:v>
                </c:pt>
                <c:pt idx="2" formatCode="General">
                  <c:v>0</c:v>
                </c:pt>
                <c:pt idx="3">
                  <c:v>7.0000000000000007E-2</c:v>
                </c:pt>
                <c:pt idx="4">
                  <c:v>0.75</c:v>
                </c:pt>
                <c:pt idx="5">
                  <c:v>0.5</c:v>
                </c:pt>
              </c:numCache>
            </c:numRef>
          </c:val>
        </c:ser>
        <c:ser>
          <c:idx val="2"/>
          <c:order val="2"/>
          <c:tx>
            <c:strRef>
              <c:f>Tabelle1!$D$1</c:f>
              <c:strCache>
                <c:ptCount val="1"/>
                <c:pt idx="0">
                  <c:v>ausreichend</c:v>
                </c:pt>
              </c:strCache>
            </c:strRef>
          </c:tx>
          <c:spPr>
            <a:solidFill>
              <a:schemeClr val="accent3">
                <a:lumMod val="60000"/>
                <a:lumOff val="40000"/>
              </a:schemeClr>
            </a:solidFill>
          </c:spPr>
          <c:invertIfNegative val="0"/>
          <c:cat>
            <c:strRef>
              <c:f>Tabelle1!$A$2:$A$7</c:f>
              <c:strCache>
                <c:ptCount val="6"/>
                <c:pt idx="0">
                  <c:v>bis 1000 </c:v>
                </c:pt>
                <c:pt idx="1">
                  <c:v>1000- 2000 </c:v>
                </c:pt>
                <c:pt idx="2">
                  <c:v>2000-3000 </c:v>
                </c:pt>
                <c:pt idx="3">
                  <c:v>3000-5000 </c:v>
                </c:pt>
                <c:pt idx="4">
                  <c:v>5000-10000</c:v>
                </c:pt>
                <c:pt idx="5">
                  <c:v>über 10000</c:v>
                </c:pt>
              </c:strCache>
            </c:strRef>
          </c:cat>
          <c:val>
            <c:numRef>
              <c:f>Tabelle1!$D$2:$D$7</c:f>
              <c:numCache>
                <c:formatCode>0%</c:formatCode>
                <c:ptCount val="6"/>
                <c:pt idx="0">
                  <c:v>0.57999999999999996</c:v>
                </c:pt>
                <c:pt idx="1">
                  <c:v>0.48</c:v>
                </c:pt>
                <c:pt idx="2">
                  <c:v>0.63</c:v>
                </c:pt>
                <c:pt idx="3">
                  <c:v>0.13</c:v>
                </c:pt>
                <c:pt idx="4">
                  <c:v>0</c:v>
                </c:pt>
                <c:pt idx="5">
                  <c:v>0.17</c:v>
                </c:pt>
              </c:numCache>
            </c:numRef>
          </c:val>
        </c:ser>
        <c:ser>
          <c:idx val="3"/>
          <c:order val="3"/>
          <c:tx>
            <c:strRef>
              <c:f>Tabelle1!$E$1</c:f>
              <c:strCache>
                <c:ptCount val="1"/>
                <c:pt idx="0">
                  <c:v>gut</c:v>
                </c:pt>
              </c:strCache>
            </c:strRef>
          </c:tx>
          <c:spPr>
            <a:solidFill>
              <a:srgbClr val="00B050"/>
            </a:solidFill>
          </c:spPr>
          <c:invertIfNegative val="0"/>
          <c:cat>
            <c:strRef>
              <c:f>Tabelle1!$A$2:$A$7</c:f>
              <c:strCache>
                <c:ptCount val="6"/>
                <c:pt idx="0">
                  <c:v>bis 1000 </c:v>
                </c:pt>
                <c:pt idx="1">
                  <c:v>1000- 2000 </c:v>
                </c:pt>
                <c:pt idx="2">
                  <c:v>2000-3000 </c:v>
                </c:pt>
                <c:pt idx="3">
                  <c:v>3000-5000 </c:v>
                </c:pt>
                <c:pt idx="4">
                  <c:v>5000-10000</c:v>
                </c:pt>
                <c:pt idx="5">
                  <c:v>über 10000</c:v>
                </c:pt>
              </c:strCache>
            </c:strRef>
          </c:cat>
          <c:val>
            <c:numRef>
              <c:f>Tabelle1!$E$2:$E$7</c:f>
              <c:numCache>
                <c:formatCode>0%</c:formatCode>
                <c:ptCount val="6"/>
                <c:pt idx="0">
                  <c:v>0.33</c:v>
                </c:pt>
                <c:pt idx="1">
                  <c:v>0.19</c:v>
                </c:pt>
                <c:pt idx="2">
                  <c:v>0.37</c:v>
                </c:pt>
                <c:pt idx="3">
                  <c:v>0.67</c:v>
                </c:pt>
                <c:pt idx="4">
                  <c:v>0.25</c:v>
                </c:pt>
                <c:pt idx="5">
                  <c:v>0.33</c:v>
                </c:pt>
              </c:numCache>
            </c:numRef>
          </c:val>
        </c:ser>
        <c:dLbls>
          <c:showLegendKey val="0"/>
          <c:showVal val="0"/>
          <c:showCatName val="0"/>
          <c:showSerName val="0"/>
          <c:showPercent val="0"/>
          <c:showBubbleSize val="0"/>
        </c:dLbls>
        <c:gapWidth val="150"/>
        <c:overlap val="100"/>
        <c:axId val="229080064"/>
        <c:axId val="229081856"/>
      </c:barChart>
      <c:catAx>
        <c:axId val="229080064"/>
        <c:scaling>
          <c:orientation val="minMax"/>
        </c:scaling>
        <c:delete val="0"/>
        <c:axPos val="b"/>
        <c:majorTickMark val="out"/>
        <c:minorTickMark val="none"/>
        <c:tickLblPos val="nextTo"/>
        <c:crossAx val="229081856"/>
        <c:crosses val="autoZero"/>
        <c:auto val="1"/>
        <c:lblAlgn val="ctr"/>
        <c:lblOffset val="100"/>
        <c:noMultiLvlLbl val="0"/>
      </c:catAx>
      <c:valAx>
        <c:axId val="229081856"/>
        <c:scaling>
          <c:orientation val="minMax"/>
        </c:scaling>
        <c:delete val="0"/>
        <c:axPos val="l"/>
        <c:majorGridlines/>
        <c:numFmt formatCode="0%" sourceLinked="1"/>
        <c:majorTickMark val="out"/>
        <c:minorTickMark val="none"/>
        <c:tickLblPos val="nextTo"/>
        <c:crossAx val="229080064"/>
        <c:crosses val="autoZero"/>
        <c:crossBetween val="between"/>
      </c:valAx>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Tabelle1!$B$1</c:f>
              <c:strCache>
                <c:ptCount val="1"/>
                <c:pt idx="0">
                  <c:v>nicht ausreichend</c:v>
                </c:pt>
              </c:strCache>
            </c:strRef>
          </c:tx>
          <c:spPr>
            <a:solidFill>
              <a:srgbClr val="FF0000"/>
            </a:solidFill>
          </c:spPr>
          <c:invertIfNegative val="0"/>
          <c:cat>
            <c:strRef>
              <c:f>Tabelle1!$A$2:$A$4</c:f>
              <c:strCache>
                <c:ptCount val="3"/>
                <c:pt idx="0">
                  <c:v>heute</c:v>
                </c:pt>
                <c:pt idx="1">
                  <c:v>in 5 Jahren</c:v>
                </c:pt>
                <c:pt idx="2">
                  <c:v>in 10 Jahren</c:v>
                </c:pt>
              </c:strCache>
            </c:strRef>
          </c:cat>
          <c:val>
            <c:numRef>
              <c:f>Tabelle1!$B$2:$B$4</c:f>
              <c:numCache>
                <c:formatCode>0%</c:formatCode>
                <c:ptCount val="3"/>
                <c:pt idx="0">
                  <c:v>0.08</c:v>
                </c:pt>
                <c:pt idx="1">
                  <c:v>0.16</c:v>
                </c:pt>
                <c:pt idx="2">
                  <c:v>0.25</c:v>
                </c:pt>
              </c:numCache>
            </c:numRef>
          </c:val>
        </c:ser>
        <c:ser>
          <c:idx val="1"/>
          <c:order val="1"/>
          <c:tx>
            <c:strRef>
              <c:f>Tabelle1!$C$1</c:f>
              <c:strCache>
                <c:ptCount val="1"/>
                <c:pt idx="0">
                  <c:v>knapp ausreichend</c:v>
                </c:pt>
              </c:strCache>
            </c:strRef>
          </c:tx>
          <c:spPr>
            <a:solidFill>
              <a:srgbClr val="FFFF00"/>
            </a:solidFill>
          </c:spPr>
          <c:invertIfNegative val="0"/>
          <c:cat>
            <c:strRef>
              <c:f>Tabelle1!$A$2:$A$4</c:f>
              <c:strCache>
                <c:ptCount val="3"/>
                <c:pt idx="0">
                  <c:v>heute</c:v>
                </c:pt>
                <c:pt idx="1">
                  <c:v>in 5 Jahren</c:v>
                </c:pt>
                <c:pt idx="2">
                  <c:v>in 10 Jahren</c:v>
                </c:pt>
              </c:strCache>
            </c:strRef>
          </c:cat>
          <c:val>
            <c:numRef>
              <c:f>Tabelle1!$C$2:$C$4</c:f>
              <c:numCache>
                <c:formatCode>0%</c:formatCode>
                <c:ptCount val="3"/>
                <c:pt idx="0">
                  <c:v>0.14000000000000001</c:v>
                </c:pt>
                <c:pt idx="1">
                  <c:v>0.28000000000000003</c:v>
                </c:pt>
                <c:pt idx="2">
                  <c:v>0.26</c:v>
                </c:pt>
              </c:numCache>
            </c:numRef>
          </c:val>
        </c:ser>
        <c:ser>
          <c:idx val="2"/>
          <c:order val="2"/>
          <c:tx>
            <c:strRef>
              <c:f>Tabelle1!$D$1</c:f>
              <c:strCache>
                <c:ptCount val="1"/>
                <c:pt idx="0">
                  <c:v>ausreichend</c:v>
                </c:pt>
              </c:strCache>
            </c:strRef>
          </c:tx>
          <c:spPr>
            <a:solidFill>
              <a:schemeClr val="accent3">
                <a:lumMod val="60000"/>
                <a:lumOff val="40000"/>
              </a:schemeClr>
            </a:solidFill>
          </c:spPr>
          <c:invertIfNegative val="0"/>
          <c:cat>
            <c:strRef>
              <c:f>Tabelle1!$A$2:$A$4</c:f>
              <c:strCache>
                <c:ptCount val="3"/>
                <c:pt idx="0">
                  <c:v>heute</c:v>
                </c:pt>
                <c:pt idx="1">
                  <c:v>in 5 Jahren</c:v>
                </c:pt>
                <c:pt idx="2">
                  <c:v>in 10 Jahren</c:v>
                </c:pt>
              </c:strCache>
            </c:strRef>
          </c:cat>
          <c:val>
            <c:numRef>
              <c:f>Tabelle1!$D$2:$D$4</c:f>
              <c:numCache>
                <c:formatCode>0%</c:formatCode>
                <c:ptCount val="3"/>
                <c:pt idx="0">
                  <c:v>0.41</c:v>
                </c:pt>
                <c:pt idx="1">
                  <c:v>0.28000000000000003</c:v>
                </c:pt>
                <c:pt idx="2">
                  <c:v>0.26</c:v>
                </c:pt>
              </c:numCache>
            </c:numRef>
          </c:val>
        </c:ser>
        <c:ser>
          <c:idx val="3"/>
          <c:order val="3"/>
          <c:tx>
            <c:strRef>
              <c:f>Tabelle1!$E$1</c:f>
              <c:strCache>
                <c:ptCount val="1"/>
                <c:pt idx="0">
                  <c:v>gut</c:v>
                </c:pt>
              </c:strCache>
            </c:strRef>
          </c:tx>
          <c:spPr>
            <a:solidFill>
              <a:srgbClr val="00B050"/>
            </a:solidFill>
          </c:spPr>
          <c:invertIfNegative val="0"/>
          <c:cat>
            <c:strRef>
              <c:f>Tabelle1!$A$2:$A$4</c:f>
              <c:strCache>
                <c:ptCount val="3"/>
                <c:pt idx="0">
                  <c:v>heute</c:v>
                </c:pt>
                <c:pt idx="1">
                  <c:v>in 5 Jahren</c:v>
                </c:pt>
                <c:pt idx="2">
                  <c:v>in 10 Jahren</c:v>
                </c:pt>
              </c:strCache>
            </c:strRef>
          </c:cat>
          <c:val>
            <c:numRef>
              <c:f>Tabelle1!$E$2:$E$4</c:f>
              <c:numCache>
                <c:formatCode>0%</c:formatCode>
                <c:ptCount val="3"/>
                <c:pt idx="0">
                  <c:v>0.35</c:v>
                </c:pt>
                <c:pt idx="1">
                  <c:v>0.28999999999999998</c:v>
                </c:pt>
                <c:pt idx="2">
                  <c:v>0.22</c:v>
                </c:pt>
              </c:numCache>
            </c:numRef>
          </c:val>
        </c:ser>
        <c:dLbls>
          <c:showLegendKey val="0"/>
          <c:showVal val="0"/>
          <c:showCatName val="0"/>
          <c:showSerName val="0"/>
          <c:showPercent val="0"/>
          <c:showBubbleSize val="0"/>
        </c:dLbls>
        <c:gapWidth val="150"/>
        <c:overlap val="100"/>
        <c:axId val="228412032"/>
        <c:axId val="228500608"/>
      </c:barChart>
      <c:catAx>
        <c:axId val="228412032"/>
        <c:scaling>
          <c:orientation val="minMax"/>
        </c:scaling>
        <c:delete val="0"/>
        <c:axPos val="b"/>
        <c:majorTickMark val="out"/>
        <c:minorTickMark val="none"/>
        <c:tickLblPos val="nextTo"/>
        <c:crossAx val="228500608"/>
        <c:crosses val="autoZero"/>
        <c:auto val="1"/>
        <c:lblAlgn val="ctr"/>
        <c:lblOffset val="100"/>
        <c:noMultiLvlLbl val="0"/>
      </c:catAx>
      <c:valAx>
        <c:axId val="228500608"/>
        <c:scaling>
          <c:orientation val="minMax"/>
        </c:scaling>
        <c:delete val="0"/>
        <c:axPos val="l"/>
        <c:majorGridlines/>
        <c:numFmt formatCode="0%" sourceLinked="1"/>
        <c:majorTickMark val="out"/>
        <c:minorTickMark val="none"/>
        <c:tickLblPos val="nextTo"/>
        <c:crossAx val="228412032"/>
        <c:crosses val="autoZero"/>
        <c:crossBetween val="between"/>
      </c:valAx>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40655681928647"/>
          <c:y val="0.11581446865562091"/>
          <c:w val="0.44726584524156704"/>
          <c:h val="0.81326758526306997"/>
        </c:manualLayout>
      </c:layout>
      <c:pieChart>
        <c:varyColors val="1"/>
        <c:ser>
          <c:idx val="0"/>
          <c:order val="0"/>
          <c:tx>
            <c:strRef>
              <c:f>Tabelle1!$B$1</c:f>
              <c:strCache>
                <c:ptCount val="1"/>
                <c:pt idx="0">
                  <c:v>Verkauf</c:v>
                </c:pt>
              </c:strCache>
            </c:strRef>
          </c:tx>
          <c:dPt>
            <c:idx val="0"/>
            <c:bubble3D val="0"/>
            <c:spPr>
              <a:solidFill>
                <a:srgbClr val="92D050"/>
              </a:solidFill>
            </c:spPr>
          </c:dPt>
          <c:dPt>
            <c:idx val="1"/>
            <c:bubble3D val="0"/>
            <c:spPr>
              <a:solidFill>
                <a:schemeClr val="tx2">
                  <a:lumMod val="40000"/>
                  <a:lumOff val="60000"/>
                </a:schemeClr>
              </a:solidFill>
            </c:spPr>
          </c:dPt>
          <c:dPt>
            <c:idx val="2"/>
            <c:bubble3D val="0"/>
            <c:spPr>
              <a:solidFill>
                <a:srgbClr val="FFC000"/>
              </a:solidFill>
            </c:spPr>
          </c:dPt>
          <c:dLbls>
            <c:dLbl>
              <c:idx val="0"/>
              <c:layout>
                <c:manualLayout>
                  <c:x val="-2.7002527461845046E-3"/>
                  <c:y val="9.7161863674095433E-2"/>
                </c:manualLayout>
              </c:layout>
              <c:showLegendKey val="0"/>
              <c:showVal val="1"/>
              <c:showCatName val="0"/>
              <c:showSerName val="0"/>
              <c:showPercent val="0"/>
              <c:showBubbleSize val="0"/>
            </c:dLbl>
            <c:dLbl>
              <c:idx val="1"/>
              <c:layout>
                <c:manualLayout>
                  <c:x val="-2.3810391756585982E-2"/>
                  <c:y val="9.3436468658714186E-3"/>
                </c:manualLayout>
              </c:layout>
              <c:showLegendKey val="0"/>
              <c:showVal val="1"/>
              <c:showCatName val="0"/>
              <c:showSerName val="0"/>
              <c:showPercent val="0"/>
              <c:showBubbleSize val="0"/>
            </c:dLbl>
            <c:dLbl>
              <c:idx val="2"/>
              <c:layout>
                <c:manualLayout>
                  <c:x val="-7.5206571400797126E-3"/>
                  <c:y val="-1.7021349931495244E-2"/>
                </c:manualLayout>
              </c:layout>
              <c:showLegendKey val="0"/>
              <c:showVal val="1"/>
              <c:showCatName val="0"/>
              <c:showSerName val="0"/>
              <c:showPercent val="0"/>
              <c:showBubbleSize val="0"/>
            </c:dLbl>
            <c:spPr>
              <a:noFill/>
            </c:spPr>
            <c:showLegendKey val="0"/>
            <c:showVal val="1"/>
            <c:showCatName val="0"/>
            <c:showSerName val="0"/>
            <c:showPercent val="0"/>
            <c:showBubbleSize val="0"/>
            <c:showLeaderLines val="0"/>
          </c:dLbls>
          <c:cat>
            <c:strRef>
              <c:f>Tabelle1!$A$2:$A$4</c:f>
              <c:strCache>
                <c:ptCount val="3"/>
                <c:pt idx="0">
                  <c:v>Ja</c:v>
                </c:pt>
                <c:pt idx="1">
                  <c:v>Nein, kein Anlass/Bedarf</c:v>
                </c:pt>
                <c:pt idx="2">
                  <c:v>Nein, nicht Aufgabe der Gemeinde</c:v>
                </c:pt>
              </c:strCache>
            </c:strRef>
          </c:cat>
          <c:val>
            <c:numRef>
              <c:f>Tabelle1!$B$2:$B$4</c:f>
              <c:numCache>
                <c:formatCode>0%</c:formatCode>
                <c:ptCount val="3"/>
                <c:pt idx="0">
                  <c:v>0.54</c:v>
                </c:pt>
                <c:pt idx="1">
                  <c:v>0.43</c:v>
                </c:pt>
                <c:pt idx="2">
                  <c:v>0.04</c:v>
                </c:pt>
              </c:numCache>
            </c:numRef>
          </c:val>
        </c:ser>
        <c:dLbls>
          <c:showLegendKey val="0"/>
          <c:showVal val="0"/>
          <c:showCatName val="0"/>
          <c:showSerName val="0"/>
          <c:showPercent val="0"/>
          <c:showBubbleSize val="0"/>
          <c:showLeaderLines val="0"/>
        </c:dLbls>
        <c:firstSliceAng val="0"/>
      </c:pieChart>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Verkauf</c:v>
                </c:pt>
              </c:strCache>
            </c:strRef>
          </c:tx>
          <c:explosion val="4"/>
          <c:dLbls>
            <c:dLbl>
              <c:idx val="0"/>
              <c:layout>
                <c:manualLayout>
                  <c:x val="7.6568727520171086E-3"/>
                  <c:y val="3.6234940497746004E-2"/>
                </c:manualLayout>
              </c:layout>
              <c:showLegendKey val="0"/>
              <c:showVal val="1"/>
              <c:showCatName val="0"/>
              <c:showSerName val="0"/>
              <c:showPercent val="0"/>
              <c:showBubbleSize val="0"/>
            </c:dLbl>
            <c:dLbl>
              <c:idx val="1"/>
              <c:layout>
                <c:manualLayout>
                  <c:x val="-7.5481189851268589E-3"/>
                  <c:y val="3.6439758787245938E-2"/>
                </c:manualLayout>
              </c:layout>
              <c:showLegendKey val="0"/>
              <c:showVal val="1"/>
              <c:showCatName val="0"/>
              <c:showSerName val="0"/>
              <c:showPercent val="0"/>
              <c:showBubbleSize val="0"/>
            </c:dLbl>
            <c:dLbl>
              <c:idx val="2"/>
              <c:layout>
                <c:manualLayout>
                  <c:x val="-2.2328728006221446E-2"/>
                  <c:y val="1.7459267784557673E-2"/>
                </c:manualLayout>
              </c:layout>
              <c:showLegendKey val="0"/>
              <c:showVal val="1"/>
              <c:showCatName val="0"/>
              <c:showSerName val="0"/>
              <c:showPercent val="0"/>
              <c:showBubbleSize val="0"/>
            </c:dLbl>
            <c:dLbl>
              <c:idx val="3"/>
              <c:layout>
                <c:manualLayout>
                  <c:x val="-2.130832604257801E-2"/>
                  <c:y val="7.8867193567424207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Tabelle1!$A$2:$A$5</c:f>
              <c:strCache>
                <c:ptCount val="4"/>
                <c:pt idx="0">
                  <c:v>Ansatzpunkte für Gemeinde</c:v>
                </c:pt>
                <c:pt idx="1">
                  <c:v>nicht Aufgabe der Gemeinde</c:v>
                </c:pt>
                <c:pt idx="2">
                  <c:v>Sache des Kantons</c:v>
                </c:pt>
                <c:pt idx="3">
                  <c:v>freier Markt</c:v>
                </c:pt>
              </c:strCache>
            </c:strRef>
          </c:cat>
          <c:val>
            <c:numRef>
              <c:f>Tabelle1!$B$2:$B$5</c:f>
              <c:numCache>
                <c:formatCode>0%</c:formatCode>
                <c:ptCount val="4"/>
                <c:pt idx="0">
                  <c:v>0.69</c:v>
                </c:pt>
                <c:pt idx="1">
                  <c:v>0.08</c:v>
                </c:pt>
                <c:pt idx="2">
                  <c:v>0.08</c:v>
                </c:pt>
                <c:pt idx="3">
                  <c:v>0.2</c:v>
                </c:pt>
              </c:numCache>
            </c:numRef>
          </c:val>
        </c:ser>
        <c:dLbls>
          <c:showLegendKey val="0"/>
          <c:showVal val="0"/>
          <c:showCatName val="0"/>
          <c:showSerName val="0"/>
          <c:showPercent val="0"/>
          <c:showBubbleSize val="0"/>
          <c:showLeaderLines val="0"/>
        </c:dLbls>
        <c:firstSliceAng val="0"/>
      </c:pieChart>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CH"/>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err="1" smtClean="0"/>
              <a:t>Sehen</a:t>
            </a:r>
            <a:r>
              <a:rPr lang="en-US" baseline="0" dirty="0" smtClean="0"/>
              <a:t> </a:t>
            </a:r>
            <a:r>
              <a:rPr lang="en-US" baseline="0" dirty="0" err="1" smtClean="0"/>
              <a:t>Ansatzpunkte</a:t>
            </a:r>
            <a:r>
              <a:rPr lang="en-US" baseline="0" dirty="0" smtClean="0"/>
              <a:t> </a:t>
            </a:r>
            <a:r>
              <a:rPr lang="en-US" baseline="0" dirty="0" err="1" smtClean="0"/>
              <a:t>für</a:t>
            </a:r>
            <a:r>
              <a:rPr lang="en-US" baseline="0" dirty="0" smtClean="0"/>
              <a:t> Gemeinde</a:t>
            </a:r>
            <a:endParaRPr lang="en-US" dirty="0"/>
          </a:p>
        </c:rich>
      </c:tx>
      <c:layout/>
      <c:overlay val="0"/>
    </c:title>
    <c:autoTitleDeleted val="0"/>
    <c:plotArea>
      <c:layout/>
      <c:barChart>
        <c:barDir val="col"/>
        <c:grouping val="clustered"/>
        <c:varyColors val="0"/>
        <c:ser>
          <c:idx val="0"/>
          <c:order val="0"/>
          <c:tx>
            <c:strRef>
              <c:f>Tabelle1!$B$1</c:f>
              <c:strCache>
                <c:ptCount val="1"/>
                <c:pt idx="0">
                  <c:v>Datenreihe 1</c:v>
                </c:pt>
              </c:strCache>
            </c:strRef>
          </c:tx>
          <c:invertIfNegative val="0"/>
          <c:cat>
            <c:strRef>
              <c:f>Tabelle1!$A$2:$A$7</c:f>
              <c:strCache>
                <c:ptCount val="6"/>
                <c:pt idx="0">
                  <c:v>bis 1000 </c:v>
                </c:pt>
                <c:pt idx="1">
                  <c:v>1000-2000</c:v>
                </c:pt>
                <c:pt idx="2">
                  <c:v>2000-3000</c:v>
                </c:pt>
                <c:pt idx="3">
                  <c:v>3000-5000</c:v>
                </c:pt>
                <c:pt idx="4">
                  <c:v>5000-10000</c:v>
                </c:pt>
                <c:pt idx="5">
                  <c:v>über10000</c:v>
                </c:pt>
              </c:strCache>
            </c:strRef>
          </c:cat>
          <c:val>
            <c:numRef>
              <c:f>Tabelle1!$B$2:$B$7</c:f>
              <c:numCache>
                <c:formatCode>0%</c:formatCode>
                <c:ptCount val="6"/>
                <c:pt idx="0">
                  <c:v>0.42</c:v>
                </c:pt>
                <c:pt idx="1">
                  <c:v>0.59</c:v>
                </c:pt>
                <c:pt idx="2">
                  <c:v>0.69</c:v>
                </c:pt>
                <c:pt idx="3">
                  <c:v>0.87</c:v>
                </c:pt>
                <c:pt idx="4">
                  <c:v>0.8</c:v>
                </c:pt>
                <c:pt idx="5">
                  <c:v>1</c:v>
                </c:pt>
              </c:numCache>
            </c:numRef>
          </c:val>
        </c:ser>
        <c:dLbls>
          <c:showLegendKey val="0"/>
          <c:showVal val="0"/>
          <c:showCatName val="0"/>
          <c:showSerName val="0"/>
          <c:showPercent val="0"/>
          <c:showBubbleSize val="0"/>
        </c:dLbls>
        <c:gapWidth val="150"/>
        <c:axId val="230114816"/>
        <c:axId val="230116352"/>
      </c:barChart>
      <c:catAx>
        <c:axId val="230114816"/>
        <c:scaling>
          <c:orientation val="minMax"/>
        </c:scaling>
        <c:delete val="0"/>
        <c:axPos val="b"/>
        <c:majorTickMark val="out"/>
        <c:minorTickMark val="none"/>
        <c:tickLblPos val="nextTo"/>
        <c:crossAx val="230116352"/>
        <c:crosses val="autoZero"/>
        <c:auto val="1"/>
        <c:lblAlgn val="ctr"/>
        <c:lblOffset val="100"/>
        <c:noMultiLvlLbl val="0"/>
      </c:catAx>
      <c:valAx>
        <c:axId val="230116352"/>
        <c:scaling>
          <c:orientation val="minMax"/>
        </c:scaling>
        <c:delete val="0"/>
        <c:axPos val="l"/>
        <c:majorGridlines/>
        <c:numFmt formatCode="0%" sourceLinked="1"/>
        <c:majorTickMark val="out"/>
        <c:minorTickMark val="none"/>
        <c:tickLblPos val="nextTo"/>
        <c:crossAx val="230114816"/>
        <c:crosses val="autoZero"/>
        <c:crossBetween val="between"/>
      </c:valAx>
    </c:plotArea>
    <c:plotVisOnly val="1"/>
    <c:dispBlanksAs val="gap"/>
    <c:showDLblsOverMax val="0"/>
  </c:chart>
  <c:txPr>
    <a:bodyPr/>
    <a:lstStyle/>
    <a:p>
      <a:pPr>
        <a:defRPr sz="1800"/>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59F47A3-7D1F-4D79-92C3-0CDE04642B23}" type="datetimeFigureOut">
              <a:rPr lang="de-CH" smtClean="0"/>
              <a:t>26.09.2017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374960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59F47A3-7D1F-4D79-92C3-0CDE04642B23}" type="datetimeFigureOut">
              <a:rPr lang="de-CH" smtClean="0"/>
              <a:t>26.09.2017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2876729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59F47A3-7D1F-4D79-92C3-0CDE04642B23}" type="datetimeFigureOut">
              <a:rPr lang="de-CH" smtClean="0"/>
              <a:t>26.09.2017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87903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59F47A3-7D1F-4D79-92C3-0CDE04642B23}" type="datetimeFigureOut">
              <a:rPr lang="de-CH" smtClean="0"/>
              <a:t>26.09.2017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402914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59F47A3-7D1F-4D79-92C3-0CDE04642B23}" type="datetimeFigureOut">
              <a:rPr lang="de-CH" smtClean="0"/>
              <a:t>26.09.2017</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10868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659F47A3-7D1F-4D79-92C3-0CDE04642B23}" type="datetimeFigureOut">
              <a:rPr lang="de-CH" smtClean="0"/>
              <a:t>26.09.2017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170145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659F47A3-7D1F-4D79-92C3-0CDE04642B23}" type="datetimeFigureOut">
              <a:rPr lang="de-CH" smtClean="0"/>
              <a:t>26.09.2017</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276781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659F47A3-7D1F-4D79-92C3-0CDE04642B23}" type="datetimeFigureOut">
              <a:rPr lang="de-CH" smtClean="0"/>
              <a:t>26.09.2017</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414497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59F47A3-7D1F-4D79-92C3-0CDE04642B23}" type="datetimeFigureOut">
              <a:rPr lang="de-CH" smtClean="0"/>
              <a:t>26.09.2017</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1541444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59F47A3-7D1F-4D79-92C3-0CDE04642B23}" type="datetimeFigureOut">
              <a:rPr lang="de-CH" smtClean="0"/>
              <a:t>26.09.2017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2042677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59F47A3-7D1F-4D79-92C3-0CDE04642B23}" type="datetimeFigureOut">
              <a:rPr lang="de-CH" smtClean="0"/>
              <a:t>26.09.2017</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2F001A6-4719-498F-87B7-2308772B9FFB}" type="slidenum">
              <a:rPr lang="de-CH" smtClean="0"/>
              <a:t>‹Nr.›</a:t>
            </a:fld>
            <a:endParaRPr lang="de-CH"/>
          </a:p>
        </p:txBody>
      </p:sp>
    </p:spTree>
    <p:extLst>
      <p:ext uri="{BB962C8B-B14F-4D97-AF65-F5344CB8AC3E}">
        <p14:creationId xmlns:p14="http://schemas.microsoft.com/office/powerpoint/2010/main" val="1883744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F47A3-7D1F-4D79-92C3-0CDE04642B23}" type="datetimeFigureOut">
              <a:rPr lang="de-CH" smtClean="0"/>
              <a:t>26.09.2017</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F001A6-4719-498F-87B7-2308772B9FFB}" type="slidenum">
              <a:rPr lang="de-CH" smtClean="0"/>
              <a:t>‹Nr.›</a:t>
            </a:fld>
            <a:endParaRPr lang="de-CH"/>
          </a:p>
        </p:txBody>
      </p:sp>
    </p:spTree>
    <p:extLst>
      <p:ext uri="{BB962C8B-B14F-4D97-AF65-F5344CB8AC3E}">
        <p14:creationId xmlns:p14="http://schemas.microsoft.com/office/powerpoint/2010/main" val="1522481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980728"/>
            <a:ext cx="7772400" cy="2304256"/>
          </a:xfrm>
        </p:spPr>
        <p:txBody>
          <a:bodyPr>
            <a:noAutofit/>
          </a:bodyPr>
          <a:lstStyle/>
          <a:p>
            <a:r>
              <a:rPr lang="de-CH" sz="2800" b="1" dirty="0" smtClean="0"/>
              <a:t>Projekt «Brennpunkte Gesundheit Thurgau»</a:t>
            </a:r>
            <a:br>
              <a:rPr lang="de-CH" sz="2800" b="1" dirty="0" smtClean="0"/>
            </a:br>
            <a:r>
              <a:rPr lang="de-CH" sz="2800" b="1" dirty="0" smtClean="0"/>
              <a:t/>
            </a:r>
            <a:br>
              <a:rPr lang="de-CH" sz="2800" b="1" dirty="0" smtClean="0"/>
            </a:br>
            <a:r>
              <a:rPr lang="de-CH" sz="2800" b="1" dirty="0" smtClean="0"/>
              <a:t>Teilprojekt «Sicherstellung der hausärztlichen Grundversorgung in den Gemeinden»</a:t>
            </a:r>
            <a:br>
              <a:rPr lang="de-CH" sz="2800" b="1" dirty="0" smtClean="0"/>
            </a:br>
            <a:r>
              <a:rPr lang="de-CH" sz="3200" b="1" dirty="0" smtClean="0"/>
              <a:t/>
            </a:r>
            <a:br>
              <a:rPr lang="de-CH" sz="3200" b="1" dirty="0" smtClean="0"/>
            </a:br>
            <a:r>
              <a:rPr lang="de-CH" sz="3200" b="1" dirty="0" smtClean="0"/>
              <a:t>Umfrage bestätigt Problembewusstsein bei den Gemeinden</a:t>
            </a:r>
            <a:endParaRPr lang="de-CH" sz="3200" b="1" dirty="0"/>
          </a:p>
        </p:txBody>
      </p:sp>
      <p:sp>
        <p:nvSpPr>
          <p:cNvPr id="3" name="Untertitel 2"/>
          <p:cNvSpPr>
            <a:spLocks noGrp="1"/>
          </p:cNvSpPr>
          <p:nvPr>
            <p:ph type="subTitle" idx="1"/>
          </p:nvPr>
        </p:nvSpPr>
        <p:spPr>
          <a:xfrm>
            <a:off x="1259632" y="4221088"/>
            <a:ext cx="6400800" cy="1752600"/>
          </a:xfrm>
        </p:spPr>
        <p:txBody>
          <a:bodyPr>
            <a:normAutofit fontScale="92500" lnSpcReduction="10000"/>
          </a:bodyPr>
          <a:lstStyle/>
          <a:p>
            <a:r>
              <a:rPr lang="de-CH" dirty="0" smtClean="0"/>
              <a:t>Zwischenbericht über die Projektarbeit</a:t>
            </a:r>
          </a:p>
          <a:p>
            <a:r>
              <a:rPr lang="de-CH" sz="1900" dirty="0" smtClean="0"/>
              <a:t>Ende September 2017</a:t>
            </a:r>
            <a:endParaRPr lang="de-CH" sz="1900" dirty="0" smtClean="0"/>
          </a:p>
          <a:p>
            <a:endParaRPr lang="de-CH" dirty="0" smtClean="0"/>
          </a:p>
          <a:p>
            <a:r>
              <a:rPr lang="de-CH" sz="2300" dirty="0"/>
              <a:t>D</a:t>
            </a:r>
            <a:r>
              <a:rPr lang="de-CH" sz="2300" dirty="0" smtClean="0"/>
              <a:t>r. </a:t>
            </a:r>
            <a:r>
              <a:rPr lang="de-CH" sz="2300" dirty="0" err="1" smtClean="0"/>
              <a:t>Ch</a:t>
            </a:r>
            <a:r>
              <a:rPr lang="de-CH" sz="2300" dirty="0" smtClean="0"/>
              <a:t>. Tobler, Teilprojekt-Leiter</a:t>
            </a:r>
            <a:endParaRPr lang="de-CH" sz="2300" dirty="0"/>
          </a:p>
        </p:txBody>
      </p:sp>
    </p:spTree>
    <p:extLst>
      <p:ext uri="{BB962C8B-B14F-4D97-AF65-F5344CB8AC3E}">
        <p14:creationId xmlns:p14="http://schemas.microsoft.com/office/powerpoint/2010/main" val="1448567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Gliederung der Gemeinden nach </a:t>
            </a:r>
            <a:r>
              <a:rPr lang="de-CH" sz="3200" b="1" dirty="0" smtClean="0"/>
              <a:t>Versorgungsregionen </a:t>
            </a:r>
            <a:r>
              <a:rPr lang="de-CH" sz="3200" i="1" dirty="0" smtClean="0"/>
              <a:t>(Beispiel)</a:t>
            </a:r>
            <a:endParaRPr lang="de-CH" sz="3200" b="1"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3227231916"/>
              </p:ext>
            </p:extLst>
          </p:nvPr>
        </p:nvGraphicFramePr>
        <p:xfrm>
          <a:off x="457200" y="1628800"/>
          <a:ext cx="8229600" cy="36677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42240">
                <a:tc gridSpan="5">
                  <a:txBody>
                    <a:bodyPr/>
                    <a:lstStyle/>
                    <a:p>
                      <a:r>
                        <a:rPr lang="de-CH" dirty="0" smtClean="0"/>
                        <a:t>Region Bischofszell</a:t>
                      </a:r>
                      <a:endParaRPr lang="de-CH" dirty="0"/>
                    </a:p>
                  </a:txBody>
                  <a:tcPr/>
                </a:tc>
                <a:tc hMerge="1">
                  <a:txBody>
                    <a:bodyPr/>
                    <a:lstStyle/>
                    <a:p>
                      <a:endParaRPr lang="de-CH" dirty="0"/>
                    </a:p>
                  </a:txBody>
                  <a:tcPr/>
                </a:tc>
                <a:tc hMerge="1">
                  <a:txBody>
                    <a:bodyPr/>
                    <a:lstStyle/>
                    <a:p>
                      <a:endParaRPr lang="de-CH" dirty="0"/>
                    </a:p>
                  </a:txBody>
                  <a:tcPr/>
                </a:tc>
                <a:tc hMerge="1">
                  <a:txBody>
                    <a:bodyPr/>
                    <a:lstStyle/>
                    <a:p>
                      <a:endParaRPr lang="de-CH" dirty="0"/>
                    </a:p>
                  </a:txBody>
                  <a:tcPr/>
                </a:tc>
                <a:tc hMerge="1">
                  <a:txBody>
                    <a:bodyPr/>
                    <a:lstStyle/>
                    <a:p>
                      <a:endParaRPr lang="de-CH" dirty="0"/>
                    </a:p>
                  </a:txBody>
                  <a:tcPr/>
                </a:tc>
              </a:tr>
              <a:tr h="370840">
                <a:tc>
                  <a:txBody>
                    <a:bodyPr/>
                    <a:lstStyle/>
                    <a:p>
                      <a:endParaRPr lang="de-CH" b="1" dirty="0"/>
                    </a:p>
                  </a:txBody>
                  <a:tcPr/>
                </a:tc>
                <a:tc>
                  <a:txBody>
                    <a:bodyPr/>
                    <a:lstStyle/>
                    <a:p>
                      <a:r>
                        <a:rPr lang="de-CH" b="1" dirty="0" smtClean="0"/>
                        <a:t>Ärzte</a:t>
                      </a:r>
                      <a:endParaRPr lang="de-CH" b="1" dirty="0"/>
                    </a:p>
                  </a:txBody>
                  <a:tcPr/>
                </a:tc>
                <a:tc>
                  <a:txBody>
                    <a:bodyPr/>
                    <a:lstStyle/>
                    <a:p>
                      <a:r>
                        <a:rPr lang="de-CH" b="1" dirty="0" smtClean="0"/>
                        <a:t>Heute</a:t>
                      </a:r>
                      <a:endParaRPr lang="de-CH" b="1" dirty="0"/>
                    </a:p>
                  </a:txBody>
                  <a:tcPr/>
                </a:tc>
                <a:tc>
                  <a:txBody>
                    <a:bodyPr/>
                    <a:lstStyle/>
                    <a:p>
                      <a:r>
                        <a:rPr lang="de-CH" b="1" dirty="0" smtClean="0"/>
                        <a:t>In 5 Jahren</a:t>
                      </a:r>
                      <a:endParaRPr lang="de-CH" b="1" dirty="0"/>
                    </a:p>
                  </a:txBody>
                  <a:tcPr/>
                </a:tc>
                <a:tc>
                  <a:txBody>
                    <a:bodyPr/>
                    <a:lstStyle/>
                    <a:p>
                      <a:r>
                        <a:rPr lang="de-CH" b="1" dirty="0" smtClean="0"/>
                        <a:t>In 10 Jahren</a:t>
                      </a:r>
                      <a:endParaRPr lang="de-CH" b="1" dirty="0"/>
                    </a:p>
                  </a:txBody>
                  <a:tcPr/>
                </a:tc>
              </a:tr>
              <a:tr h="370840">
                <a:tc>
                  <a:txBody>
                    <a:bodyPr/>
                    <a:lstStyle/>
                    <a:p>
                      <a:r>
                        <a:rPr lang="de-CH" dirty="0" smtClean="0"/>
                        <a:t>Bischofszell</a:t>
                      </a:r>
                    </a:p>
                    <a:p>
                      <a:endParaRPr lang="de-CH" dirty="0"/>
                    </a:p>
                  </a:txBody>
                  <a:tcPr/>
                </a:tc>
                <a:tc>
                  <a:txBody>
                    <a:bodyPr/>
                    <a:lstStyle/>
                    <a:p>
                      <a:r>
                        <a:rPr lang="de-CH" dirty="0" smtClean="0"/>
                        <a:t>mehr als 3</a:t>
                      </a:r>
                      <a:endParaRPr lang="de-CH" dirty="0"/>
                    </a:p>
                  </a:txBody>
                  <a:tcPr/>
                </a:tc>
                <a:tc>
                  <a:txBody>
                    <a:bodyPr/>
                    <a:lstStyle/>
                    <a:p>
                      <a:endParaRPr lang="de-CH" dirty="0"/>
                    </a:p>
                  </a:txBody>
                  <a:tcPr>
                    <a:solidFill>
                      <a:srgbClr val="92D050"/>
                    </a:solidFill>
                  </a:tcPr>
                </a:tc>
                <a:tc>
                  <a:txBody>
                    <a:bodyPr/>
                    <a:lstStyle/>
                    <a:p>
                      <a:endParaRPr lang="de-CH" dirty="0"/>
                    </a:p>
                  </a:txBody>
                  <a:tcPr>
                    <a:solidFill>
                      <a:schemeClr val="accent3">
                        <a:lumMod val="60000"/>
                        <a:lumOff val="40000"/>
                      </a:schemeClr>
                    </a:solidFill>
                  </a:tcPr>
                </a:tc>
                <a:tc>
                  <a:txBody>
                    <a:bodyPr/>
                    <a:lstStyle/>
                    <a:p>
                      <a:endParaRPr lang="de-CH" dirty="0"/>
                    </a:p>
                  </a:txBody>
                  <a:tcPr>
                    <a:solidFill>
                      <a:schemeClr val="accent3">
                        <a:lumMod val="60000"/>
                        <a:lumOff val="40000"/>
                      </a:schemeClr>
                    </a:solidFill>
                  </a:tcPr>
                </a:tc>
              </a:tr>
              <a:tr h="370840">
                <a:tc>
                  <a:txBody>
                    <a:bodyPr/>
                    <a:lstStyle/>
                    <a:p>
                      <a:r>
                        <a:rPr lang="de-CH" dirty="0" err="1" smtClean="0"/>
                        <a:t>Hauptwil-Gottshaus</a:t>
                      </a:r>
                      <a:endParaRPr lang="de-CH" dirty="0"/>
                    </a:p>
                  </a:txBody>
                  <a:tcPr/>
                </a:tc>
                <a:tc>
                  <a:txBody>
                    <a:bodyPr/>
                    <a:lstStyle/>
                    <a:p>
                      <a:r>
                        <a:rPr lang="de-CH" dirty="0" smtClean="0"/>
                        <a:t>0</a:t>
                      </a:r>
                      <a:endParaRPr lang="de-CH" dirty="0"/>
                    </a:p>
                  </a:txBody>
                  <a:tcPr/>
                </a:tc>
                <a:tc>
                  <a:txBody>
                    <a:bodyPr/>
                    <a:lstStyle/>
                    <a:p>
                      <a:endParaRPr lang="de-CH" dirty="0"/>
                    </a:p>
                  </a:txBody>
                  <a:tcPr>
                    <a:solidFill>
                      <a:schemeClr val="accent3">
                        <a:lumMod val="60000"/>
                        <a:lumOff val="40000"/>
                      </a:schemeClr>
                    </a:solidFill>
                  </a:tcPr>
                </a:tc>
                <a:tc>
                  <a:txBody>
                    <a:bodyPr/>
                    <a:lstStyle/>
                    <a:p>
                      <a:endParaRPr lang="de-CH" dirty="0"/>
                    </a:p>
                  </a:txBody>
                  <a:tcPr>
                    <a:solidFill>
                      <a:srgbClr val="FFFF00"/>
                    </a:solidFill>
                  </a:tcPr>
                </a:tc>
                <a:tc>
                  <a:txBody>
                    <a:bodyPr/>
                    <a:lstStyle/>
                    <a:p>
                      <a:endParaRPr lang="de-CH" dirty="0"/>
                    </a:p>
                  </a:txBody>
                  <a:tcPr>
                    <a:solidFill>
                      <a:srgbClr val="FF0000"/>
                    </a:solidFill>
                  </a:tcPr>
                </a:tc>
              </a:tr>
              <a:tr h="370840">
                <a:tc>
                  <a:txBody>
                    <a:bodyPr/>
                    <a:lstStyle/>
                    <a:p>
                      <a:r>
                        <a:rPr lang="de-CH" dirty="0" err="1" smtClean="0"/>
                        <a:t>Hohentannen</a:t>
                      </a:r>
                      <a:endParaRPr lang="de-CH" dirty="0" smtClean="0"/>
                    </a:p>
                    <a:p>
                      <a:endParaRPr lang="de-CH" dirty="0"/>
                    </a:p>
                  </a:txBody>
                  <a:tcPr/>
                </a:tc>
                <a:tc>
                  <a:txBody>
                    <a:bodyPr/>
                    <a:lstStyle/>
                    <a:p>
                      <a:r>
                        <a:rPr lang="de-CH" dirty="0" smtClean="0"/>
                        <a:t>0</a:t>
                      </a:r>
                      <a:endParaRPr lang="de-CH" dirty="0"/>
                    </a:p>
                  </a:txBody>
                  <a:tcPr/>
                </a:tc>
                <a:tc>
                  <a:txBody>
                    <a:bodyPr/>
                    <a:lstStyle/>
                    <a:p>
                      <a:endParaRPr lang="de-CH" dirty="0"/>
                    </a:p>
                  </a:txBody>
                  <a:tcPr>
                    <a:solidFill>
                      <a:srgbClr val="92D050"/>
                    </a:solidFill>
                  </a:tcPr>
                </a:tc>
                <a:tc>
                  <a:txBody>
                    <a:bodyPr/>
                    <a:lstStyle/>
                    <a:p>
                      <a:endParaRPr lang="de-CH" dirty="0"/>
                    </a:p>
                  </a:txBody>
                  <a:tcPr>
                    <a:solidFill>
                      <a:schemeClr val="accent3">
                        <a:lumMod val="60000"/>
                        <a:lumOff val="40000"/>
                      </a:schemeClr>
                    </a:solidFill>
                  </a:tcPr>
                </a:tc>
                <a:tc>
                  <a:txBody>
                    <a:bodyPr/>
                    <a:lstStyle/>
                    <a:p>
                      <a:endParaRPr lang="de-CH" dirty="0"/>
                    </a:p>
                  </a:txBody>
                  <a:tcPr>
                    <a:solidFill>
                      <a:srgbClr val="FFFF00"/>
                    </a:solidFill>
                  </a:tcPr>
                </a:tc>
              </a:tr>
              <a:tr h="370840">
                <a:tc>
                  <a:txBody>
                    <a:bodyPr/>
                    <a:lstStyle/>
                    <a:p>
                      <a:r>
                        <a:rPr lang="de-CH" dirty="0" err="1" smtClean="0"/>
                        <a:t>Zihlschlacht</a:t>
                      </a:r>
                      <a:r>
                        <a:rPr lang="de-CH" dirty="0" smtClean="0"/>
                        <a:t> </a:t>
                      </a:r>
                      <a:r>
                        <a:rPr lang="de-CH" dirty="0" err="1" smtClean="0"/>
                        <a:t>Sitterdorf</a:t>
                      </a:r>
                      <a:endParaRPr lang="de-CH" dirty="0"/>
                    </a:p>
                  </a:txBody>
                  <a:tcPr/>
                </a:tc>
                <a:tc>
                  <a:txBody>
                    <a:bodyPr/>
                    <a:lstStyle/>
                    <a:p>
                      <a:r>
                        <a:rPr lang="de-CH" dirty="0" smtClean="0"/>
                        <a:t>1</a:t>
                      </a:r>
                      <a:endParaRPr lang="de-CH" dirty="0"/>
                    </a:p>
                  </a:txBody>
                  <a:tcPr/>
                </a:tc>
                <a:tc>
                  <a:txBody>
                    <a:bodyPr/>
                    <a:lstStyle/>
                    <a:p>
                      <a:endParaRPr lang="de-CH" dirty="0"/>
                    </a:p>
                  </a:txBody>
                  <a:tcPr>
                    <a:solidFill>
                      <a:srgbClr val="92D050"/>
                    </a:solidFill>
                  </a:tcPr>
                </a:tc>
                <a:tc>
                  <a:txBody>
                    <a:bodyPr/>
                    <a:lstStyle/>
                    <a:p>
                      <a:endParaRPr lang="de-CH" dirty="0"/>
                    </a:p>
                  </a:txBody>
                  <a:tcPr>
                    <a:solidFill>
                      <a:srgbClr val="92D050"/>
                    </a:solidFill>
                  </a:tcPr>
                </a:tc>
                <a:tc>
                  <a:txBody>
                    <a:bodyPr/>
                    <a:lstStyle/>
                    <a:p>
                      <a:endParaRPr lang="de-CH" dirty="0"/>
                    </a:p>
                  </a:txBody>
                  <a:tcPr>
                    <a:solidFill>
                      <a:srgbClr val="92D050"/>
                    </a:solidFill>
                  </a:tcPr>
                </a:tc>
              </a:tr>
              <a:tr h="370840">
                <a:tc gridSpan="2">
                  <a:txBody>
                    <a:bodyPr/>
                    <a:lstStyle/>
                    <a:p>
                      <a:r>
                        <a:rPr lang="de-CH" i="1" dirty="0" smtClean="0"/>
                        <a:t>Beurteilung</a:t>
                      </a:r>
                      <a:r>
                        <a:rPr lang="de-CH" i="1" baseline="0" dirty="0" smtClean="0"/>
                        <a:t> im Durchschnitt</a:t>
                      </a:r>
                      <a:endParaRPr lang="de-CH" i="1" dirty="0"/>
                    </a:p>
                  </a:txBody>
                  <a:tcPr/>
                </a:tc>
                <a:tc hMerge="1">
                  <a:txBody>
                    <a:bodyPr/>
                    <a:lstStyle/>
                    <a:p>
                      <a:endParaRPr lang="de-CH" i="1" dirty="0"/>
                    </a:p>
                  </a:txBody>
                  <a:tcPr/>
                </a:tc>
                <a:tc>
                  <a:txBody>
                    <a:bodyPr/>
                    <a:lstStyle/>
                    <a:p>
                      <a:pPr algn="ctr"/>
                      <a:r>
                        <a:rPr lang="de-CH" i="1" dirty="0" smtClean="0"/>
                        <a:t>1.25</a:t>
                      </a:r>
                      <a:endParaRPr lang="de-CH" i="1" dirty="0"/>
                    </a:p>
                  </a:txBody>
                  <a:tcPr>
                    <a:solidFill>
                      <a:schemeClr val="accent1">
                        <a:lumMod val="20000"/>
                        <a:lumOff val="80000"/>
                      </a:schemeClr>
                    </a:solidFill>
                  </a:tcPr>
                </a:tc>
                <a:tc>
                  <a:txBody>
                    <a:bodyPr/>
                    <a:lstStyle/>
                    <a:p>
                      <a:pPr algn="ctr"/>
                      <a:r>
                        <a:rPr lang="de-CH" i="1" dirty="0" smtClean="0"/>
                        <a:t>2.0</a:t>
                      </a:r>
                      <a:endParaRPr lang="de-CH" i="1" dirty="0"/>
                    </a:p>
                  </a:txBody>
                  <a:tcPr>
                    <a:solidFill>
                      <a:schemeClr val="accent1">
                        <a:lumMod val="20000"/>
                        <a:lumOff val="80000"/>
                      </a:schemeClr>
                    </a:solidFill>
                  </a:tcPr>
                </a:tc>
                <a:tc>
                  <a:txBody>
                    <a:bodyPr/>
                    <a:lstStyle/>
                    <a:p>
                      <a:pPr algn="ctr"/>
                      <a:r>
                        <a:rPr lang="de-CH" i="1" dirty="0" smtClean="0"/>
                        <a:t>2.5</a:t>
                      </a:r>
                      <a:endParaRPr lang="de-CH" i="1" dirty="0"/>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753400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Beurteilung </a:t>
            </a:r>
            <a:r>
              <a:rPr lang="de-CH" sz="3200" b="1" u="sng" dirty="0" smtClean="0"/>
              <a:t>heutige</a:t>
            </a:r>
            <a:r>
              <a:rPr lang="de-CH" sz="3200" b="1" dirty="0" smtClean="0"/>
              <a:t> Situation nach Versorgungsregionen</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591855535"/>
              </p:ext>
            </p:extLst>
          </p:nvPr>
        </p:nvGraphicFramePr>
        <p:xfrm>
          <a:off x="539552" y="1628799"/>
          <a:ext cx="7920879" cy="4896544"/>
        </p:xfrm>
        <a:graphic>
          <a:graphicData uri="http://schemas.openxmlformats.org/drawingml/2006/table">
            <a:tbl>
              <a:tblPr firstRow="1" firstCol="1" bandRow="1">
                <a:tableStyleId>{5C22544A-7EE6-4342-B048-85BDC9FD1C3A}</a:tableStyleId>
              </a:tblPr>
              <a:tblGrid>
                <a:gridCol w="3269901"/>
                <a:gridCol w="1776340"/>
                <a:gridCol w="2874638"/>
              </a:tblGrid>
              <a:tr h="306034">
                <a:tc>
                  <a:txBody>
                    <a:bodyPr/>
                    <a:lstStyle/>
                    <a:p>
                      <a:pPr>
                        <a:spcBef>
                          <a:spcPts val="100"/>
                        </a:spcBef>
                        <a:spcAft>
                          <a:spcPts val="100"/>
                        </a:spcAft>
                      </a:pPr>
                      <a:r>
                        <a:rPr lang="de-CH" sz="1600" dirty="0">
                          <a:effectLst/>
                        </a:rPr>
                        <a:t> </a:t>
                      </a:r>
                      <a:endParaRPr lang="de-CH" sz="1600" dirty="0">
                        <a:effectLst/>
                        <a:latin typeface="Calibri"/>
                        <a:ea typeface="Calibri"/>
                        <a:cs typeface="Times New Roman"/>
                      </a:endParaRPr>
                    </a:p>
                  </a:txBody>
                  <a:tcPr marL="68580" marR="68580" marT="0" marB="0"/>
                </a:tc>
                <a:tc>
                  <a:txBody>
                    <a:bodyPr/>
                    <a:lstStyle/>
                    <a:p>
                      <a:pPr>
                        <a:spcBef>
                          <a:spcPts val="100"/>
                        </a:spcBef>
                        <a:spcAft>
                          <a:spcPts val="100"/>
                        </a:spcAft>
                      </a:pPr>
                      <a:r>
                        <a:rPr lang="de-CH" sz="1600">
                          <a:effectLst/>
                        </a:rPr>
                        <a:t>Einwohner</a:t>
                      </a:r>
                      <a:endParaRPr lang="de-CH" sz="1600">
                        <a:effectLst/>
                        <a:latin typeface="Calibri"/>
                        <a:ea typeface="Calibri"/>
                        <a:cs typeface="Times New Roman"/>
                      </a:endParaRPr>
                    </a:p>
                  </a:txBody>
                  <a:tcPr marL="68580" marR="68580" marT="0" marB="0"/>
                </a:tc>
                <a:tc>
                  <a:txBody>
                    <a:bodyPr/>
                    <a:lstStyle/>
                    <a:p>
                      <a:pPr>
                        <a:spcBef>
                          <a:spcPts val="100"/>
                        </a:spcBef>
                        <a:spcAft>
                          <a:spcPts val="100"/>
                        </a:spcAft>
                      </a:pPr>
                      <a:r>
                        <a:rPr lang="de-CH" sz="1600">
                          <a:effectLst/>
                        </a:rPr>
                        <a:t>Situation heute</a:t>
                      </a:r>
                      <a:endParaRPr lang="de-CH" sz="1600">
                        <a:effectLst/>
                        <a:latin typeface="Calibri"/>
                        <a:ea typeface="Calibri"/>
                        <a:cs typeface="Times New Roman"/>
                      </a:endParaRPr>
                    </a:p>
                  </a:txBody>
                  <a:tcPr marL="68580" marR="68580" marT="0" marB="0"/>
                </a:tc>
              </a:tr>
              <a:tr h="306034">
                <a:tc>
                  <a:txBody>
                    <a:bodyPr/>
                    <a:lstStyle/>
                    <a:p>
                      <a:pPr>
                        <a:spcBef>
                          <a:spcPts val="100"/>
                        </a:spcBef>
                        <a:spcAft>
                          <a:spcPts val="100"/>
                        </a:spcAft>
                      </a:pPr>
                      <a:r>
                        <a:rPr lang="de-CH" sz="1600" dirty="0">
                          <a:effectLst/>
                        </a:rPr>
                        <a:t>Region Steckborn</a:t>
                      </a:r>
                      <a:endParaRPr lang="de-CH" sz="1600" dirty="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dirty="0">
                          <a:effectLst/>
                        </a:rPr>
                        <a:t>8‘621</a:t>
                      </a:r>
                      <a:endParaRPr lang="de-CH" sz="1600" dirty="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1.0</a:t>
                      </a:r>
                      <a:endParaRPr lang="de-CH" sz="1600" dirty="0">
                        <a:effectLst/>
                        <a:latin typeface="Calibri"/>
                        <a:ea typeface="Calibri"/>
                        <a:cs typeface="Times New Roman"/>
                      </a:endParaRPr>
                    </a:p>
                  </a:txBody>
                  <a:tcPr marL="68580" marR="68580" marT="0" marB="0">
                    <a:solidFill>
                      <a:srgbClr val="00B050"/>
                    </a:solidFill>
                  </a:tcPr>
                </a:tc>
              </a:tr>
              <a:tr h="306034">
                <a:tc>
                  <a:txBody>
                    <a:bodyPr/>
                    <a:lstStyle/>
                    <a:p>
                      <a:pPr>
                        <a:spcBef>
                          <a:spcPts val="100"/>
                        </a:spcBef>
                        <a:spcAft>
                          <a:spcPts val="100"/>
                        </a:spcAft>
                      </a:pPr>
                      <a:r>
                        <a:rPr lang="de-CH" sz="1600">
                          <a:effectLst/>
                        </a:rPr>
                        <a:t>Region Arbon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24‘831</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1,2</a:t>
                      </a:r>
                      <a:endParaRPr lang="de-CH" sz="1600" dirty="0">
                        <a:effectLst/>
                        <a:latin typeface="Calibri"/>
                        <a:ea typeface="Calibri"/>
                        <a:cs typeface="Times New Roman"/>
                      </a:endParaRPr>
                    </a:p>
                  </a:txBody>
                  <a:tcPr marL="68580" marR="68580" marT="0" marB="0">
                    <a:solidFill>
                      <a:srgbClr val="00B050"/>
                    </a:solidFill>
                  </a:tcPr>
                </a:tc>
              </a:tr>
              <a:tr h="306034">
                <a:tc>
                  <a:txBody>
                    <a:bodyPr/>
                    <a:lstStyle/>
                    <a:p>
                      <a:pPr>
                        <a:spcBef>
                          <a:spcPts val="100"/>
                        </a:spcBef>
                        <a:spcAft>
                          <a:spcPts val="100"/>
                        </a:spcAft>
                      </a:pPr>
                      <a:r>
                        <a:rPr lang="de-CH" sz="1600">
                          <a:effectLst/>
                        </a:rPr>
                        <a:t>Region Bischofszell</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10‘688</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1.2</a:t>
                      </a:r>
                      <a:endParaRPr lang="de-CH" sz="1600" dirty="0">
                        <a:effectLst/>
                        <a:latin typeface="Calibri"/>
                        <a:ea typeface="Calibri"/>
                        <a:cs typeface="Times New Roman"/>
                      </a:endParaRPr>
                    </a:p>
                  </a:txBody>
                  <a:tcPr marL="68580" marR="68580" marT="0" marB="0">
                    <a:solidFill>
                      <a:srgbClr val="00B050"/>
                    </a:solidFill>
                  </a:tcPr>
                </a:tc>
              </a:tr>
              <a:tr h="306034">
                <a:tc>
                  <a:txBody>
                    <a:bodyPr/>
                    <a:lstStyle/>
                    <a:p>
                      <a:pPr>
                        <a:spcBef>
                          <a:spcPts val="100"/>
                        </a:spcBef>
                        <a:spcAft>
                          <a:spcPts val="100"/>
                        </a:spcAft>
                      </a:pPr>
                      <a:r>
                        <a:rPr lang="de-CH" sz="1600">
                          <a:effectLst/>
                        </a:rPr>
                        <a:t>Region Müllheim</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10‘270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1.8</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306034">
                <a:tc>
                  <a:txBody>
                    <a:bodyPr/>
                    <a:lstStyle/>
                    <a:p>
                      <a:pPr>
                        <a:spcBef>
                          <a:spcPts val="100"/>
                        </a:spcBef>
                        <a:spcAft>
                          <a:spcPts val="100"/>
                        </a:spcAft>
                      </a:pPr>
                      <a:r>
                        <a:rPr lang="de-CH" sz="1600">
                          <a:effectLst/>
                        </a:rPr>
                        <a:t>Region Romanshorn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15‘666</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1.8</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306034">
                <a:tc>
                  <a:txBody>
                    <a:bodyPr/>
                    <a:lstStyle/>
                    <a:p>
                      <a:pPr>
                        <a:spcBef>
                          <a:spcPts val="100"/>
                        </a:spcBef>
                        <a:spcAft>
                          <a:spcPts val="100"/>
                        </a:spcAft>
                      </a:pPr>
                      <a:r>
                        <a:rPr lang="de-CH" sz="1600">
                          <a:effectLst/>
                        </a:rPr>
                        <a:t>Region Wil / Teil TG</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8‘296</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2.0</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306034">
                <a:tc>
                  <a:txBody>
                    <a:bodyPr/>
                    <a:lstStyle/>
                    <a:p>
                      <a:pPr>
                        <a:spcBef>
                          <a:spcPts val="100"/>
                        </a:spcBef>
                        <a:spcAft>
                          <a:spcPts val="100"/>
                        </a:spcAft>
                      </a:pPr>
                      <a:r>
                        <a:rPr lang="de-CH" sz="1600">
                          <a:effectLst/>
                        </a:rPr>
                        <a:t>Region Sulgen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dirty="0">
                          <a:effectLst/>
                        </a:rPr>
                        <a:t>12‘216</a:t>
                      </a:r>
                      <a:endParaRPr lang="de-CH" sz="1600" dirty="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2.0</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306034">
                <a:tc>
                  <a:txBody>
                    <a:bodyPr/>
                    <a:lstStyle/>
                    <a:p>
                      <a:pPr>
                        <a:spcBef>
                          <a:spcPts val="100"/>
                        </a:spcBef>
                        <a:spcAft>
                          <a:spcPts val="100"/>
                        </a:spcAft>
                      </a:pPr>
                      <a:r>
                        <a:rPr lang="de-CH" sz="1600">
                          <a:effectLst/>
                        </a:rPr>
                        <a:t>Region Aadorf-Wängi</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13‘453</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2.0</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306034">
                <a:tc>
                  <a:txBody>
                    <a:bodyPr/>
                    <a:lstStyle/>
                    <a:p>
                      <a:pPr>
                        <a:spcBef>
                          <a:spcPts val="100"/>
                        </a:spcBef>
                        <a:spcAft>
                          <a:spcPts val="100"/>
                        </a:spcAft>
                      </a:pPr>
                      <a:r>
                        <a:rPr lang="de-CH" sz="1600">
                          <a:effectLst/>
                        </a:rPr>
                        <a:t>Region Kreuzlingen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45‘454</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2.1</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306034">
                <a:tc>
                  <a:txBody>
                    <a:bodyPr/>
                    <a:lstStyle/>
                    <a:p>
                      <a:pPr>
                        <a:spcBef>
                          <a:spcPts val="100"/>
                        </a:spcBef>
                        <a:spcAft>
                          <a:spcPts val="100"/>
                        </a:spcAft>
                      </a:pPr>
                      <a:r>
                        <a:rPr lang="de-CH" sz="1600">
                          <a:effectLst/>
                        </a:rPr>
                        <a:t>Region Frauenfeld </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44‘220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2.1</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306034">
                <a:tc>
                  <a:txBody>
                    <a:bodyPr/>
                    <a:lstStyle/>
                    <a:p>
                      <a:pPr>
                        <a:spcBef>
                          <a:spcPts val="100"/>
                        </a:spcBef>
                        <a:spcAft>
                          <a:spcPts val="100"/>
                        </a:spcAft>
                      </a:pPr>
                      <a:r>
                        <a:rPr lang="de-CH" sz="1600">
                          <a:effectLst/>
                        </a:rPr>
                        <a:t>Region Diessenhofen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7‘184</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2.3</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306034">
                <a:tc>
                  <a:txBody>
                    <a:bodyPr/>
                    <a:lstStyle/>
                    <a:p>
                      <a:pPr>
                        <a:spcBef>
                          <a:spcPts val="100"/>
                        </a:spcBef>
                        <a:spcAft>
                          <a:spcPts val="100"/>
                        </a:spcAft>
                      </a:pPr>
                      <a:r>
                        <a:rPr lang="de-CH" sz="1600">
                          <a:effectLst/>
                        </a:rPr>
                        <a:t>Region Amriswil</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14‘990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2.3</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306034">
                <a:tc>
                  <a:txBody>
                    <a:bodyPr/>
                    <a:lstStyle/>
                    <a:p>
                      <a:pPr>
                        <a:spcBef>
                          <a:spcPts val="100"/>
                        </a:spcBef>
                        <a:spcAft>
                          <a:spcPts val="100"/>
                        </a:spcAft>
                      </a:pPr>
                      <a:r>
                        <a:rPr lang="de-CH" sz="1600">
                          <a:effectLst/>
                        </a:rPr>
                        <a:t>Region Sirnach</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17‘463</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2.5</a:t>
                      </a:r>
                      <a:endParaRPr lang="de-CH" sz="1600" dirty="0">
                        <a:effectLst/>
                        <a:latin typeface="Calibri"/>
                        <a:ea typeface="Calibri"/>
                        <a:cs typeface="Times New Roman"/>
                      </a:endParaRPr>
                    </a:p>
                  </a:txBody>
                  <a:tcPr marL="68580" marR="68580" marT="0" marB="0">
                    <a:solidFill>
                      <a:srgbClr val="FFFF00"/>
                    </a:solidFill>
                  </a:tcPr>
                </a:tc>
              </a:tr>
              <a:tr h="306034">
                <a:tc>
                  <a:txBody>
                    <a:bodyPr/>
                    <a:lstStyle/>
                    <a:p>
                      <a:pPr>
                        <a:spcBef>
                          <a:spcPts val="100"/>
                        </a:spcBef>
                        <a:spcAft>
                          <a:spcPts val="100"/>
                        </a:spcAft>
                      </a:pPr>
                      <a:r>
                        <a:rPr lang="de-CH" sz="1600">
                          <a:effectLst/>
                        </a:rPr>
                        <a:t>Region Weinfelden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25‘477</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2.6</a:t>
                      </a:r>
                      <a:endParaRPr lang="de-CH" sz="1600" dirty="0">
                        <a:effectLst/>
                        <a:latin typeface="Calibri"/>
                        <a:ea typeface="Calibri"/>
                        <a:cs typeface="Times New Roman"/>
                      </a:endParaRPr>
                    </a:p>
                  </a:txBody>
                  <a:tcPr marL="68580" marR="68580" marT="0" marB="0">
                    <a:solidFill>
                      <a:srgbClr val="FFFF00"/>
                    </a:solidFill>
                  </a:tcPr>
                </a:tc>
              </a:tr>
              <a:tr h="306034">
                <a:tc>
                  <a:txBody>
                    <a:bodyPr/>
                    <a:lstStyle/>
                    <a:p>
                      <a:pPr>
                        <a:spcBef>
                          <a:spcPts val="100"/>
                        </a:spcBef>
                        <a:spcAft>
                          <a:spcPts val="100"/>
                        </a:spcAft>
                      </a:pPr>
                      <a:r>
                        <a:rPr lang="de-CH" sz="1600">
                          <a:effectLst/>
                        </a:rPr>
                        <a:t>Region Münchwilen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11‘657</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2.7</a:t>
                      </a:r>
                      <a:endParaRPr lang="de-CH" sz="1600" dirty="0">
                        <a:effectLst/>
                        <a:latin typeface="Calibri"/>
                        <a:ea typeface="Calibri"/>
                        <a:cs typeface="Times New Roman"/>
                      </a:endParaRPr>
                    </a:p>
                  </a:txBody>
                  <a:tcPr marL="68580" marR="68580" marT="0" marB="0">
                    <a:solidFill>
                      <a:srgbClr val="FFFF00"/>
                    </a:solidFill>
                  </a:tcPr>
                </a:tc>
              </a:tr>
            </a:tbl>
          </a:graphicData>
        </a:graphic>
      </p:graphicFrame>
    </p:spTree>
    <p:extLst>
      <p:ext uri="{BB962C8B-B14F-4D97-AF65-F5344CB8AC3E}">
        <p14:creationId xmlns:p14="http://schemas.microsoft.com/office/powerpoint/2010/main" val="2146184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Beurteilung Situation in </a:t>
            </a:r>
            <a:r>
              <a:rPr lang="de-CH" sz="3200" b="1" u="sng" dirty="0" smtClean="0"/>
              <a:t>5 Jahren </a:t>
            </a:r>
            <a:r>
              <a:rPr lang="de-CH" sz="3200" b="1" dirty="0"/>
              <a:t>nach Versorgungsregionen</a:t>
            </a:r>
            <a:endParaRPr lang="de-CH" sz="3200"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750963599"/>
              </p:ext>
            </p:extLst>
          </p:nvPr>
        </p:nvGraphicFramePr>
        <p:xfrm>
          <a:off x="611560" y="1772815"/>
          <a:ext cx="7920880" cy="4752528"/>
        </p:xfrm>
        <a:graphic>
          <a:graphicData uri="http://schemas.openxmlformats.org/drawingml/2006/table">
            <a:tbl>
              <a:tblPr firstRow="1" firstCol="1" bandRow="1">
                <a:tableStyleId>{5C22544A-7EE6-4342-B048-85BDC9FD1C3A}</a:tableStyleId>
              </a:tblPr>
              <a:tblGrid>
                <a:gridCol w="2303835"/>
                <a:gridCol w="1251535"/>
                <a:gridCol w="2025350"/>
                <a:gridCol w="2340160"/>
              </a:tblGrid>
              <a:tr h="297033">
                <a:tc>
                  <a:txBody>
                    <a:bodyPr/>
                    <a:lstStyle/>
                    <a:p>
                      <a:pPr>
                        <a:spcBef>
                          <a:spcPts val="100"/>
                        </a:spcBef>
                        <a:spcAft>
                          <a:spcPts val="100"/>
                        </a:spcAft>
                      </a:pPr>
                      <a:r>
                        <a:rPr lang="de-CH" sz="1600" dirty="0">
                          <a:effectLst/>
                        </a:rPr>
                        <a:t> </a:t>
                      </a:r>
                      <a:endParaRPr lang="de-CH" sz="1600" dirty="0">
                        <a:effectLst/>
                        <a:latin typeface="Calibri"/>
                        <a:ea typeface="Calibri"/>
                        <a:cs typeface="Times New Roman"/>
                      </a:endParaRPr>
                    </a:p>
                  </a:txBody>
                  <a:tcPr marL="68580" marR="68580" marT="0" marB="0"/>
                </a:tc>
                <a:tc>
                  <a:txBody>
                    <a:bodyPr/>
                    <a:lstStyle/>
                    <a:p>
                      <a:pPr>
                        <a:spcBef>
                          <a:spcPts val="100"/>
                        </a:spcBef>
                        <a:spcAft>
                          <a:spcPts val="100"/>
                        </a:spcAft>
                      </a:pPr>
                      <a:r>
                        <a:rPr lang="de-CH" sz="1600">
                          <a:effectLst/>
                        </a:rPr>
                        <a:t>Einwohner</a:t>
                      </a:r>
                      <a:endParaRPr lang="de-CH" sz="1600">
                        <a:effectLst/>
                        <a:latin typeface="Calibri"/>
                        <a:ea typeface="Calibri"/>
                        <a:cs typeface="Times New Roman"/>
                      </a:endParaRPr>
                    </a:p>
                  </a:txBody>
                  <a:tcPr marL="68580" marR="68580" marT="0" marB="0"/>
                </a:tc>
                <a:tc>
                  <a:txBody>
                    <a:bodyPr/>
                    <a:lstStyle/>
                    <a:p>
                      <a:pPr>
                        <a:spcBef>
                          <a:spcPts val="100"/>
                        </a:spcBef>
                        <a:spcAft>
                          <a:spcPts val="100"/>
                        </a:spcAft>
                      </a:pPr>
                      <a:r>
                        <a:rPr lang="de-CH" sz="1600">
                          <a:effectLst/>
                        </a:rPr>
                        <a:t>Situation heute</a:t>
                      </a:r>
                      <a:endParaRPr lang="de-CH" sz="1600">
                        <a:effectLst/>
                        <a:latin typeface="Calibri"/>
                        <a:ea typeface="Calibri"/>
                        <a:cs typeface="Times New Roman"/>
                      </a:endParaRPr>
                    </a:p>
                  </a:txBody>
                  <a:tcPr marL="68580" marR="68580" marT="0" marB="0"/>
                </a:tc>
                <a:tc>
                  <a:txBody>
                    <a:bodyPr/>
                    <a:lstStyle/>
                    <a:p>
                      <a:pPr>
                        <a:spcBef>
                          <a:spcPts val="100"/>
                        </a:spcBef>
                        <a:spcAft>
                          <a:spcPts val="100"/>
                        </a:spcAft>
                      </a:pPr>
                      <a:r>
                        <a:rPr lang="de-CH" sz="1600" dirty="0">
                          <a:effectLst/>
                        </a:rPr>
                        <a:t>Situation in 5 Jahren</a:t>
                      </a:r>
                      <a:endParaRPr lang="de-CH" sz="1600" dirty="0">
                        <a:effectLst/>
                        <a:latin typeface="Calibri"/>
                        <a:ea typeface="Calibri"/>
                        <a:cs typeface="Times New Roman"/>
                      </a:endParaRPr>
                    </a:p>
                  </a:txBody>
                  <a:tcPr marL="68580" marR="68580" marT="0" marB="0"/>
                </a:tc>
              </a:tr>
              <a:tr h="297033">
                <a:tc>
                  <a:txBody>
                    <a:bodyPr/>
                    <a:lstStyle/>
                    <a:p>
                      <a:pPr>
                        <a:spcBef>
                          <a:spcPts val="100"/>
                        </a:spcBef>
                        <a:spcAft>
                          <a:spcPts val="100"/>
                        </a:spcAft>
                      </a:pPr>
                      <a:r>
                        <a:rPr lang="de-CH" sz="1600">
                          <a:effectLst/>
                        </a:rPr>
                        <a:t>Region Steckborn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8‘621</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1.0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1.0</a:t>
                      </a:r>
                      <a:endParaRPr lang="de-CH" sz="1600" dirty="0">
                        <a:effectLst/>
                        <a:latin typeface="Calibri"/>
                        <a:ea typeface="Calibri"/>
                        <a:cs typeface="Times New Roman"/>
                      </a:endParaRPr>
                    </a:p>
                  </a:txBody>
                  <a:tcPr marL="68580" marR="68580" marT="0" marB="0">
                    <a:solidFill>
                      <a:srgbClr val="00B050"/>
                    </a:solidFill>
                  </a:tcPr>
                </a:tc>
              </a:tr>
              <a:tr h="297033">
                <a:tc>
                  <a:txBody>
                    <a:bodyPr/>
                    <a:lstStyle/>
                    <a:p>
                      <a:pPr>
                        <a:spcBef>
                          <a:spcPts val="100"/>
                        </a:spcBef>
                        <a:spcAft>
                          <a:spcPts val="100"/>
                        </a:spcAft>
                      </a:pPr>
                      <a:r>
                        <a:rPr lang="de-CH" sz="1600">
                          <a:effectLst/>
                        </a:rPr>
                        <a:t>Region Arbon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24‘831</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1,2</a:t>
                      </a:r>
                      <a:endParaRPr lang="de-CH" sz="1600" dirty="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1.7</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297033">
                <a:tc>
                  <a:txBody>
                    <a:bodyPr/>
                    <a:lstStyle/>
                    <a:p>
                      <a:pPr>
                        <a:spcBef>
                          <a:spcPts val="100"/>
                        </a:spcBef>
                        <a:spcAft>
                          <a:spcPts val="100"/>
                        </a:spcAft>
                      </a:pPr>
                      <a:r>
                        <a:rPr lang="de-CH" sz="1600">
                          <a:effectLst/>
                        </a:rPr>
                        <a:t>Region Kreuzlingen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45‘454</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2.1</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1.9</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297033">
                <a:tc>
                  <a:txBody>
                    <a:bodyPr/>
                    <a:lstStyle/>
                    <a:p>
                      <a:pPr>
                        <a:spcBef>
                          <a:spcPts val="100"/>
                        </a:spcBef>
                        <a:spcAft>
                          <a:spcPts val="100"/>
                        </a:spcAft>
                      </a:pPr>
                      <a:r>
                        <a:rPr lang="de-CH" sz="1600">
                          <a:effectLst/>
                        </a:rPr>
                        <a:t>Region Bischofszell</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10‘688</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1.2</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2.0</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297033">
                <a:tc>
                  <a:txBody>
                    <a:bodyPr/>
                    <a:lstStyle/>
                    <a:p>
                      <a:pPr>
                        <a:spcBef>
                          <a:spcPts val="100"/>
                        </a:spcBef>
                        <a:spcAft>
                          <a:spcPts val="100"/>
                        </a:spcAft>
                      </a:pPr>
                      <a:r>
                        <a:rPr lang="de-CH" sz="1600">
                          <a:effectLst/>
                        </a:rPr>
                        <a:t>Region Diessenhofen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7‘184</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2.3</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2.0</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297033">
                <a:tc>
                  <a:txBody>
                    <a:bodyPr/>
                    <a:lstStyle/>
                    <a:p>
                      <a:pPr>
                        <a:spcBef>
                          <a:spcPts val="100"/>
                        </a:spcBef>
                        <a:spcAft>
                          <a:spcPts val="100"/>
                        </a:spcAft>
                      </a:pPr>
                      <a:r>
                        <a:rPr lang="de-CH" sz="1600">
                          <a:effectLst/>
                        </a:rPr>
                        <a:t>Region Wil / Teil TG</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8‘296</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2.2</a:t>
                      </a:r>
                      <a:endParaRPr lang="de-CH" sz="1600" dirty="0">
                        <a:effectLst/>
                        <a:latin typeface="Calibri"/>
                        <a:ea typeface="Calibri"/>
                        <a:cs typeface="Times New Roman"/>
                      </a:endParaRPr>
                    </a:p>
                  </a:txBody>
                  <a:tcPr marL="68580" marR="68580" marT="0" marB="0">
                    <a:solidFill>
                      <a:schemeClr val="accent3">
                        <a:lumMod val="60000"/>
                        <a:lumOff val="40000"/>
                      </a:schemeClr>
                    </a:solidFill>
                  </a:tcPr>
                </a:tc>
              </a:tr>
              <a:tr h="297033">
                <a:tc>
                  <a:txBody>
                    <a:bodyPr/>
                    <a:lstStyle/>
                    <a:p>
                      <a:pPr>
                        <a:spcBef>
                          <a:spcPts val="100"/>
                        </a:spcBef>
                        <a:spcAft>
                          <a:spcPts val="100"/>
                        </a:spcAft>
                      </a:pPr>
                      <a:r>
                        <a:rPr lang="de-CH" sz="1600">
                          <a:effectLst/>
                        </a:rPr>
                        <a:t>Region Müllheim</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10‘270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1.8</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2.4</a:t>
                      </a:r>
                      <a:endParaRPr lang="de-CH" sz="1600" dirty="0">
                        <a:effectLst/>
                        <a:latin typeface="Calibri"/>
                        <a:ea typeface="Calibri"/>
                        <a:cs typeface="Times New Roman"/>
                      </a:endParaRPr>
                    </a:p>
                  </a:txBody>
                  <a:tcPr marL="68580" marR="68580" marT="0" marB="0">
                    <a:solidFill>
                      <a:srgbClr val="FFFF00"/>
                    </a:solidFill>
                  </a:tcPr>
                </a:tc>
              </a:tr>
              <a:tr h="297033">
                <a:tc>
                  <a:txBody>
                    <a:bodyPr/>
                    <a:lstStyle/>
                    <a:p>
                      <a:pPr>
                        <a:spcBef>
                          <a:spcPts val="100"/>
                        </a:spcBef>
                        <a:spcAft>
                          <a:spcPts val="100"/>
                        </a:spcAft>
                      </a:pPr>
                      <a:r>
                        <a:rPr lang="de-CH" sz="1600">
                          <a:effectLst/>
                        </a:rPr>
                        <a:t>Region Frauenfeld </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44‘220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2.1</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2.5</a:t>
                      </a:r>
                      <a:endParaRPr lang="de-CH" sz="1600" dirty="0">
                        <a:effectLst/>
                        <a:latin typeface="Calibri"/>
                        <a:ea typeface="Calibri"/>
                        <a:cs typeface="Times New Roman"/>
                      </a:endParaRPr>
                    </a:p>
                  </a:txBody>
                  <a:tcPr marL="68580" marR="68580" marT="0" marB="0">
                    <a:solidFill>
                      <a:srgbClr val="FFFF00"/>
                    </a:solidFill>
                  </a:tcPr>
                </a:tc>
              </a:tr>
              <a:tr h="297033">
                <a:tc>
                  <a:txBody>
                    <a:bodyPr/>
                    <a:lstStyle/>
                    <a:p>
                      <a:pPr>
                        <a:spcBef>
                          <a:spcPts val="100"/>
                        </a:spcBef>
                        <a:spcAft>
                          <a:spcPts val="100"/>
                        </a:spcAft>
                      </a:pPr>
                      <a:r>
                        <a:rPr lang="de-CH" sz="1600">
                          <a:effectLst/>
                        </a:rPr>
                        <a:t>Region Sulgen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12‘216</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2.5</a:t>
                      </a:r>
                      <a:endParaRPr lang="de-CH" sz="1600" dirty="0">
                        <a:effectLst/>
                        <a:latin typeface="Calibri"/>
                        <a:ea typeface="Calibri"/>
                        <a:cs typeface="Times New Roman"/>
                      </a:endParaRPr>
                    </a:p>
                  </a:txBody>
                  <a:tcPr marL="68580" marR="68580" marT="0" marB="0">
                    <a:solidFill>
                      <a:srgbClr val="FFFF00"/>
                    </a:solidFill>
                  </a:tcPr>
                </a:tc>
              </a:tr>
              <a:tr h="297033">
                <a:tc>
                  <a:txBody>
                    <a:bodyPr/>
                    <a:lstStyle/>
                    <a:p>
                      <a:pPr>
                        <a:spcBef>
                          <a:spcPts val="100"/>
                        </a:spcBef>
                        <a:spcAft>
                          <a:spcPts val="100"/>
                        </a:spcAft>
                      </a:pPr>
                      <a:r>
                        <a:rPr lang="de-CH" sz="1600">
                          <a:effectLst/>
                        </a:rPr>
                        <a:t>Region Romanshorn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15‘666</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1.8</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2.5</a:t>
                      </a:r>
                      <a:endParaRPr lang="de-CH" sz="1600" dirty="0">
                        <a:effectLst/>
                        <a:latin typeface="Calibri"/>
                        <a:ea typeface="Calibri"/>
                        <a:cs typeface="Times New Roman"/>
                      </a:endParaRPr>
                    </a:p>
                  </a:txBody>
                  <a:tcPr marL="68580" marR="68580" marT="0" marB="0">
                    <a:solidFill>
                      <a:srgbClr val="FFFF00"/>
                    </a:solidFill>
                  </a:tcPr>
                </a:tc>
              </a:tr>
              <a:tr h="297033">
                <a:tc>
                  <a:txBody>
                    <a:bodyPr/>
                    <a:lstStyle/>
                    <a:p>
                      <a:pPr>
                        <a:spcBef>
                          <a:spcPts val="100"/>
                        </a:spcBef>
                        <a:spcAft>
                          <a:spcPts val="100"/>
                        </a:spcAft>
                      </a:pPr>
                      <a:r>
                        <a:rPr lang="de-CH" sz="1600">
                          <a:effectLst/>
                        </a:rPr>
                        <a:t>Region Weinfelden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25‘477</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2.6</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2.7</a:t>
                      </a:r>
                      <a:endParaRPr lang="de-CH" sz="1600" dirty="0">
                        <a:effectLst/>
                        <a:latin typeface="Calibri"/>
                        <a:ea typeface="Calibri"/>
                        <a:cs typeface="Times New Roman"/>
                      </a:endParaRPr>
                    </a:p>
                  </a:txBody>
                  <a:tcPr marL="68580" marR="68580" marT="0" marB="0">
                    <a:solidFill>
                      <a:srgbClr val="FFFF00"/>
                    </a:solidFill>
                  </a:tcPr>
                </a:tc>
              </a:tr>
              <a:tr h="297033">
                <a:tc>
                  <a:txBody>
                    <a:bodyPr/>
                    <a:lstStyle/>
                    <a:p>
                      <a:pPr>
                        <a:spcBef>
                          <a:spcPts val="100"/>
                        </a:spcBef>
                        <a:spcAft>
                          <a:spcPts val="100"/>
                        </a:spcAft>
                      </a:pPr>
                      <a:r>
                        <a:rPr lang="de-CH" sz="1600">
                          <a:effectLst/>
                        </a:rPr>
                        <a:t>Region Sirnach</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17‘463</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2.5</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3.0</a:t>
                      </a:r>
                      <a:endParaRPr lang="de-CH" sz="1600" dirty="0">
                        <a:effectLst/>
                        <a:latin typeface="Calibri"/>
                        <a:ea typeface="Calibri"/>
                        <a:cs typeface="Times New Roman"/>
                      </a:endParaRPr>
                    </a:p>
                  </a:txBody>
                  <a:tcPr marL="68580" marR="68580" marT="0" marB="0">
                    <a:solidFill>
                      <a:srgbClr val="FFFF00"/>
                    </a:solidFill>
                  </a:tcPr>
                </a:tc>
              </a:tr>
              <a:tr h="297033">
                <a:tc>
                  <a:txBody>
                    <a:bodyPr/>
                    <a:lstStyle/>
                    <a:p>
                      <a:pPr>
                        <a:spcBef>
                          <a:spcPts val="100"/>
                        </a:spcBef>
                        <a:spcAft>
                          <a:spcPts val="100"/>
                        </a:spcAft>
                      </a:pPr>
                      <a:r>
                        <a:rPr lang="de-CH" sz="1600">
                          <a:effectLst/>
                        </a:rPr>
                        <a:t>Region Münchwilen</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11‘657</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2.7</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3.0</a:t>
                      </a:r>
                      <a:endParaRPr lang="de-CH" sz="1600" dirty="0">
                        <a:effectLst/>
                        <a:latin typeface="Calibri"/>
                        <a:ea typeface="Calibri"/>
                        <a:cs typeface="Times New Roman"/>
                      </a:endParaRPr>
                    </a:p>
                  </a:txBody>
                  <a:tcPr marL="68580" marR="68580" marT="0" marB="0">
                    <a:solidFill>
                      <a:srgbClr val="FFFF00"/>
                    </a:solidFill>
                  </a:tcPr>
                </a:tc>
              </a:tr>
              <a:tr h="297033">
                <a:tc>
                  <a:txBody>
                    <a:bodyPr/>
                    <a:lstStyle/>
                    <a:p>
                      <a:pPr>
                        <a:spcBef>
                          <a:spcPts val="100"/>
                        </a:spcBef>
                        <a:spcAft>
                          <a:spcPts val="100"/>
                        </a:spcAft>
                      </a:pPr>
                      <a:r>
                        <a:rPr lang="de-CH" sz="1600">
                          <a:effectLst/>
                        </a:rPr>
                        <a:t>Region Aadorf-Wängi</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13‘453</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3,0</a:t>
                      </a:r>
                      <a:endParaRPr lang="de-CH" sz="1600" dirty="0">
                        <a:effectLst/>
                        <a:latin typeface="Calibri"/>
                        <a:ea typeface="Calibri"/>
                        <a:cs typeface="Times New Roman"/>
                      </a:endParaRPr>
                    </a:p>
                  </a:txBody>
                  <a:tcPr marL="68580" marR="68580" marT="0" marB="0">
                    <a:solidFill>
                      <a:srgbClr val="FFFF00"/>
                    </a:solidFill>
                  </a:tcPr>
                </a:tc>
              </a:tr>
              <a:tr h="297033">
                <a:tc>
                  <a:txBody>
                    <a:bodyPr/>
                    <a:lstStyle/>
                    <a:p>
                      <a:pPr>
                        <a:spcBef>
                          <a:spcPts val="100"/>
                        </a:spcBef>
                        <a:spcAft>
                          <a:spcPts val="100"/>
                        </a:spcAft>
                      </a:pPr>
                      <a:r>
                        <a:rPr lang="de-CH" sz="1600">
                          <a:effectLst/>
                        </a:rPr>
                        <a:t>Region Amriswil</a:t>
                      </a:r>
                      <a:endParaRPr lang="de-CH" sz="1600">
                        <a:effectLst/>
                        <a:latin typeface="Calibri"/>
                        <a:ea typeface="Calibri"/>
                        <a:cs typeface="Times New Roman"/>
                      </a:endParaRPr>
                    </a:p>
                  </a:txBody>
                  <a:tcPr marL="68580" marR="68580" marT="0" marB="0"/>
                </a:tc>
                <a:tc>
                  <a:txBody>
                    <a:bodyPr/>
                    <a:lstStyle/>
                    <a:p>
                      <a:pPr algn="r">
                        <a:spcBef>
                          <a:spcPts val="100"/>
                        </a:spcBef>
                        <a:spcAft>
                          <a:spcPts val="100"/>
                        </a:spcAft>
                      </a:pPr>
                      <a:r>
                        <a:rPr lang="de-CH" sz="1600">
                          <a:effectLst/>
                        </a:rPr>
                        <a:t>14‘990</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a:effectLst/>
                        </a:rPr>
                        <a:t>2.3</a:t>
                      </a:r>
                      <a:endParaRPr lang="de-CH" sz="1600">
                        <a:effectLst/>
                        <a:latin typeface="Calibri"/>
                        <a:ea typeface="Calibri"/>
                        <a:cs typeface="Times New Roman"/>
                      </a:endParaRPr>
                    </a:p>
                  </a:txBody>
                  <a:tcPr marL="68580" marR="68580" marT="0" marB="0"/>
                </a:tc>
                <a:tc>
                  <a:txBody>
                    <a:bodyPr/>
                    <a:lstStyle/>
                    <a:p>
                      <a:pPr algn="ctr">
                        <a:spcBef>
                          <a:spcPts val="100"/>
                        </a:spcBef>
                        <a:spcAft>
                          <a:spcPts val="100"/>
                        </a:spcAft>
                      </a:pPr>
                      <a:r>
                        <a:rPr lang="de-CH" sz="1600" dirty="0">
                          <a:effectLst/>
                        </a:rPr>
                        <a:t>3.5</a:t>
                      </a:r>
                      <a:endParaRPr lang="de-CH" sz="1600" dirty="0">
                        <a:effectLst/>
                        <a:latin typeface="Calibri"/>
                        <a:ea typeface="Calibri"/>
                        <a:cs typeface="Times New Roman"/>
                      </a:endParaRPr>
                    </a:p>
                  </a:txBody>
                  <a:tcPr marL="68580" marR="68580" marT="0" marB="0">
                    <a:solidFill>
                      <a:srgbClr val="FF0000"/>
                    </a:solidFill>
                  </a:tcPr>
                </a:tc>
              </a:tr>
            </a:tbl>
          </a:graphicData>
        </a:graphic>
      </p:graphicFrame>
    </p:spTree>
    <p:extLst>
      <p:ext uri="{BB962C8B-B14F-4D97-AF65-F5344CB8AC3E}">
        <p14:creationId xmlns:p14="http://schemas.microsoft.com/office/powerpoint/2010/main" val="2008665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Schon einmal mit Thema </a:t>
            </a:r>
            <a:r>
              <a:rPr lang="de-CH" sz="3200" b="1" dirty="0" smtClean="0"/>
              <a:t>befasst?</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45141503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7386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Sehen Sie grundsätzlich </a:t>
            </a:r>
            <a:r>
              <a:rPr lang="de-CH" sz="3200" b="1" dirty="0" smtClean="0"/>
              <a:t>Handlungsmöglichkeiten für </a:t>
            </a:r>
            <a:r>
              <a:rPr lang="de-CH" sz="3200" b="1" dirty="0" smtClean="0"/>
              <a:t>Gemeinde?</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289385338"/>
              </p:ext>
            </p:extLst>
          </p:nvPr>
        </p:nvGraphicFramePr>
        <p:xfrm>
          <a:off x="0" y="1556792"/>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3246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Handlungsmöglichkeiten nach Gemeindegrösse</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62788772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11234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Schon einmal mit anderen Gemeinden ausgetauscht / nach Gemeindegrösse</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710741507"/>
              </p:ext>
            </p:extLst>
          </p:nvPr>
        </p:nvGraphicFramePr>
        <p:xfrm>
          <a:off x="457200" y="1600200"/>
          <a:ext cx="8229600" cy="478112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1948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Unterstützung erwartet von</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07677754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5964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Weitere Schritte</a:t>
            </a:r>
            <a:endParaRPr lang="de-CH" sz="3200" b="1" dirty="0"/>
          </a:p>
        </p:txBody>
      </p:sp>
      <p:sp>
        <p:nvSpPr>
          <p:cNvPr id="3" name="Inhaltsplatzhalter 2"/>
          <p:cNvSpPr>
            <a:spLocks noGrp="1"/>
          </p:cNvSpPr>
          <p:nvPr>
            <p:ph idx="1"/>
          </p:nvPr>
        </p:nvSpPr>
        <p:spPr>
          <a:xfrm>
            <a:off x="457200" y="1600200"/>
            <a:ext cx="8229600" cy="4997152"/>
          </a:xfrm>
        </p:spPr>
        <p:txBody>
          <a:bodyPr>
            <a:normAutofit/>
          </a:bodyPr>
          <a:lstStyle/>
          <a:p>
            <a:r>
              <a:rPr lang="de-CH" sz="2000" dirty="0" smtClean="0"/>
              <a:t>Aufzeigen der Handlungsmöglichkeiten auf kantonaler und kommunaler Ebene («Werkzeugkasten»)</a:t>
            </a:r>
          </a:p>
          <a:p>
            <a:pPr lvl="1"/>
            <a:r>
              <a:rPr lang="de-CH" sz="2000" dirty="0" smtClean="0"/>
              <a:t>Ausgehend von den Faktoren und Entwicklungen, welche grundsätzlich die Abdeckung mit ärztlichen Grundversorgern bestimmen</a:t>
            </a:r>
          </a:p>
          <a:p>
            <a:pPr lvl="1"/>
            <a:r>
              <a:rPr lang="de-CH" sz="2000" dirty="0" smtClean="0"/>
              <a:t>Ausgerichtet auf die Erkenntnisse der aktuellen Studie des Berner </a:t>
            </a:r>
            <a:r>
              <a:rPr lang="de-CH" sz="2000" dirty="0"/>
              <a:t>I</a:t>
            </a:r>
            <a:r>
              <a:rPr lang="de-CH" sz="2000" dirty="0" smtClean="0"/>
              <a:t>nstituts für Hausarztmedizin über die Zukunftspläne der jungen Hausärztinnen und Hausärzte für ihre Praxistätigkeit</a:t>
            </a:r>
          </a:p>
          <a:p>
            <a:pPr marL="457200" lvl="1" indent="0">
              <a:buNone/>
            </a:pPr>
            <a:endParaRPr lang="de-CH" sz="2000" dirty="0"/>
          </a:p>
          <a:p>
            <a:r>
              <a:rPr lang="de-CH" sz="2000" dirty="0" smtClean="0"/>
              <a:t>Erstellen eines «Richtplans» für die hausärztliche Grundversorgung nach Versorgungsregionen als Orientierungshilfe für die Gemeinden und andere Akteure</a:t>
            </a:r>
          </a:p>
        </p:txBody>
      </p:sp>
    </p:spTree>
    <p:extLst>
      <p:ext uri="{BB962C8B-B14F-4D97-AF65-F5344CB8AC3E}">
        <p14:creationId xmlns:p14="http://schemas.microsoft.com/office/powerpoint/2010/main" val="3188811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Die Zukunftspläne der jungen Hausärztinnen und -ärzte für ihre Praxistätigkeit</a:t>
            </a:r>
            <a:endParaRPr lang="de-CH" sz="3200" b="1" dirty="0"/>
          </a:p>
        </p:txBody>
      </p:sp>
      <p:sp>
        <p:nvSpPr>
          <p:cNvPr id="3" name="Inhaltsplatzhalter 2"/>
          <p:cNvSpPr>
            <a:spLocks noGrp="1"/>
          </p:cNvSpPr>
          <p:nvPr>
            <p:ph idx="1"/>
          </p:nvPr>
        </p:nvSpPr>
        <p:spPr>
          <a:xfrm>
            <a:off x="457200" y="1600200"/>
            <a:ext cx="8229600" cy="4781128"/>
          </a:xfrm>
        </p:spPr>
        <p:txBody>
          <a:bodyPr>
            <a:normAutofit lnSpcReduction="10000"/>
          </a:bodyPr>
          <a:lstStyle/>
          <a:p>
            <a:r>
              <a:rPr lang="de-CH" sz="2000" b="1" dirty="0" smtClean="0"/>
              <a:t>Bevorzugte Praxisform</a:t>
            </a:r>
          </a:p>
          <a:p>
            <a:pPr lvl="1"/>
            <a:r>
              <a:rPr lang="de-CH" sz="1800" dirty="0" smtClean="0"/>
              <a:t>86 %  Gruppenpraxis</a:t>
            </a:r>
          </a:p>
          <a:p>
            <a:pPr lvl="1"/>
            <a:r>
              <a:rPr lang="de-CH" sz="1800" dirty="0" smtClean="0"/>
              <a:t>11 %  Doppelpraxis</a:t>
            </a:r>
          </a:p>
          <a:p>
            <a:pPr lvl="1"/>
            <a:r>
              <a:rPr lang="de-CH" sz="1800" dirty="0"/>
              <a:t> </a:t>
            </a:r>
            <a:r>
              <a:rPr lang="de-CH" sz="1800" dirty="0" smtClean="0"/>
              <a:t> 2  %  Einzelpraxis</a:t>
            </a:r>
          </a:p>
          <a:p>
            <a:r>
              <a:rPr lang="de-CH" sz="2000" b="1" dirty="0" smtClean="0"/>
              <a:t>Selbständigkeit</a:t>
            </a:r>
            <a:r>
              <a:rPr lang="de-CH" sz="2400" dirty="0" smtClean="0"/>
              <a:t>	</a:t>
            </a:r>
          </a:p>
          <a:p>
            <a:pPr lvl="1"/>
            <a:r>
              <a:rPr lang="de-CH" sz="1800" dirty="0" smtClean="0"/>
              <a:t>89 % an erster Stelle angestellt</a:t>
            </a:r>
          </a:p>
          <a:p>
            <a:pPr lvl="2"/>
            <a:r>
              <a:rPr lang="de-CH" sz="1600" dirty="0"/>
              <a:t>d</a:t>
            </a:r>
            <a:r>
              <a:rPr lang="de-CH" sz="1600" dirty="0" smtClean="0"/>
              <a:t>avon 90 % innerhalb von 5 Jahren selbständig werden</a:t>
            </a:r>
          </a:p>
          <a:p>
            <a:r>
              <a:rPr lang="de-CH" sz="2000" b="1" dirty="0" smtClean="0"/>
              <a:t>Langfristige Pläne </a:t>
            </a:r>
            <a:r>
              <a:rPr lang="de-CH" sz="1600" i="1" dirty="0" smtClean="0"/>
              <a:t>(</a:t>
            </a:r>
            <a:r>
              <a:rPr lang="de-CH" sz="1600" i="1" dirty="0"/>
              <a:t>M</a:t>
            </a:r>
            <a:r>
              <a:rPr lang="de-CH" sz="1600" i="1" dirty="0" smtClean="0"/>
              <a:t>ehrfachantworten)</a:t>
            </a:r>
            <a:endParaRPr lang="de-CH" sz="1600" dirty="0" smtClean="0"/>
          </a:p>
          <a:p>
            <a:pPr lvl="1"/>
            <a:r>
              <a:rPr lang="de-CH" sz="1800" dirty="0" smtClean="0"/>
              <a:t>74 %  Eigentümer (Einzelpraxis) bzw. Partner (Gruppenpraxis)</a:t>
            </a:r>
          </a:p>
          <a:p>
            <a:pPr lvl="1"/>
            <a:r>
              <a:rPr lang="de-CH" sz="1800" dirty="0" smtClean="0"/>
              <a:t>32 %  angestellt, aber mit Beteiligung an der Praxis</a:t>
            </a:r>
          </a:p>
          <a:p>
            <a:pPr lvl="1"/>
            <a:r>
              <a:rPr lang="de-CH" sz="1800" dirty="0"/>
              <a:t> </a:t>
            </a:r>
            <a:r>
              <a:rPr lang="de-CH" sz="1800" dirty="0" smtClean="0"/>
              <a:t>9  %  langfristig angestellt</a:t>
            </a:r>
          </a:p>
          <a:p>
            <a:r>
              <a:rPr lang="de-CH" sz="2000" b="1" dirty="0"/>
              <a:t>Wo am liebsten arbeiten</a:t>
            </a:r>
          </a:p>
          <a:p>
            <a:pPr lvl="1"/>
            <a:r>
              <a:rPr lang="de-CH" sz="1800" dirty="0"/>
              <a:t>43 %  auf dem Land</a:t>
            </a:r>
          </a:p>
          <a:p>
            <a:pPr lvl="1"/>
            <a:r>
              <a:rPr lang="de-CH" sz="1800" dirty="0"/>
              <a:t>40 %  in der Agglomeration</a:t>
            </a:r>
          </a:p>
          <a:p>
            <a:pPr lvl="1"/>
            <a:r>
              <a:rPr lang="de-CH" sz="1800" dirty="0"/>
              <a:t>17 %  in der Stadt</a:t>
            </a:r>
          </a:p>
          <a:p>
            <a:endParaRPr lang="de-CH" sz="2200" dirty="0"/>
          </a:p>
        </p:txBody>
      </p:sp>
    </p:spTree>
    <p:extLst>
      <p:ext uri="{BB962C8B-B14F-4D97-AF65-F5344CB8AC3E}">
        <p14:creationId xmlns:p14="http://schemas.microsoft.com/office/powerpoint/2010/main" val="207690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cs typeface="Arial" panose="020B0604020202020204" pitchFamily="34" charset="0"/>
              </a:rPr>
              <a:t>Projektziel</a:t>
            </a:r>
            <a:endParaRPr lang="de-CH" sz="3200" b="1" dirty="0">
              <a:cs typeface="Arial" panose="020B0604020202020204" pitchFamily="34" charset="0"/>
            </a:endParaRPr>
          </a:p>
        </p:txBody>
      </p:sp>
      <p:sp>
        <p:nvSpPr>
          <p:cNvPr id="3" name="Inhaltsplatzhalter 2"/>
          <p:cNvSpPr>
            <a:spLocks noGrp="1"/>
          </p:cNvSpPr>
          <p:nvPr>
            <p:ph idx="1"/>
          </p:nvPr>
        </p:nvSpPr>
        <p:spPr/>
        <p:txBody>
          <a:bodyPr>
            <a:normAutofit/>
          </a:bodyPr>
          <a:lstStyle/>
          <a:p>
            <a:pPr>
              <a:spcBef>
                <a:spcPts val="1200"/>
              </a:spcBef>
            </a:pPr>
            <a:r>
              <a:rPr lang="de-DE" sz="2000" dirty="0"/>
              <a:t>In den Gemeinden gehört die hausärztliche Versorgung traditionell zu den wichtigsten Elementen der Grundversorgung. Die Gemeindebehörden stehen deshalb verschiedentlich unter dem Erwartungsdruck der Bevölkerung, sich für die Erhaltung der hausärztlichen Grundversorgung zu engagieren. Doch was sollen sie tun? Was können sie tun</a:t>
            </a:r>
            <a:r>
              <a:rPr lang="de-DE" sz="2000" dirty="0" smtClean="0"/>
              <a:t>?</a:t>
            </a:r>
          </a:p>
          <a:p>
            <a:pPr>
              <a:spcBef>
                <a:spcPts val="1200"/>
              </a:spcBef>
            </a:pPr>
            <a:r>
              <a:rPr lang="de-DE" sz="2000" dirty="0" smtClean="0"/>
              <a:t>Das </a:t>
            </a:r>
            <a:r>
              <a:rPr lang="de-DE" sz="2000" dirty="0"/>
              <a:t>vorliegende Projekt soll die Situation analysieren und Handlungsmöglichkeiten aufzeigen. </a:t>
            </a:r>
            <a:endParaRPr lang="de-CH" sz="2000" dirty="0"/>
          </a:p>
        </p:txBody>
      </p:sp>
    </p:spTree>
    <p:extLst>
      <p:ext uri="{BB962C8B-B14F-4D97-AF65-F5344CB8AC3E}">
        <p14:creationId xmlns:p14="http://schemas.microsoft.com/office/powerpoint/2010/main" val="151138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Ziel der Umfrage </a:t>
            </a:r>
            <a:r>
              <a:rPr lang="de-CH" sz="3200" b="1" dirty="0" smtClean="0"/>
              <a:t>bei </a:t>
            </a:r>
            <a:r>
              <a:rPr lang="de-CH" sz="3200" b="1" dirty="0" smtClean="0"/>
              <a:t>den Thurgauer Gemeinden</a:t>
            </a:r>
            <a:endParaRPr lang="de-CH" sz="3200" b="1" dirty="0"/>
          </a:p>
        </p:txBody>
      </p:sp>
      <p:sp>
        <p:nvSpPr>
          <p:cNvPr id="3" name="Inhaltsplatzhalter 2"/>
          <p:cNvSpPr>
            <a:spLocks noGrp="1"/>
          </p:cNvSpPr>
          <p:nvPr>
            <p:ph idx="1"/>
          </p:nvPr>
        </p:nvSpPr>
        <p:spPr/>
        <p:txBody>
          <a:bodyPr>
            <a:normAutofit/>
          </a:bodyPr>
          <a:lstStyle/>
          <a:p>
            <a:pPr>
              <a:spcBef>
                <a:spcPts val="1200"/>
              </a:spcBef>
            </a:pPr>
            <a:r>
              <a:rPr lang="de-CH" sz="2000" dirty="0" smtClean="0"/>
              <a:t>Einschätzung </a:t>
            </a:r>
            <a:r>
              <a:rPr lang="de-CH" sz="2000" dirty="0" smtClean="0"/>
              <a:t>der Situation durch die Gemeinden</a:t>
            </a:r>
          </a:p>
          <a:p>
            <a:pPr lvl="1">
              <a:spcBef>
                <a:spcPts val="600"/>
              </a:spcBef>
            </a:pPr>
            <a:r>
              <a:rPr lang="de-CH" sz="2000" dirty="0" smtClean="0"/>
              <a:t>Unterschiede nach Gemeindegrösse?</a:t>
            </a:r>
          </a:p>
          <a:p>
            <a:pPr lvl="1">
              <a:spcBef>
                <a:spcPts val="600"/>
              </a:spcBef>
            </a:pPr>
            <a:r>
              <a:rPr lang="de-CH" sz="2000" dirty="0" smtClean="0"/>
              <a:t>Regionale Unterschiede?</a:t>
            </a:r>
          </a:p>
          <a:p>
            <a:pPr>
              <a:spcBef>
                <a:spcPts val="1200"/>
              </a:spcBef>
            </a:pPr>
            <a:r>
              <a:rPr lang="de-CH" sz="2000" dirty="0" smtClean="0"/>
              <a:t>Wie gross ist das Problembewusstsein?</a:t>
            </a:r>
          </a:p>
          <a:p>
            <a:pPr>
              <a:spcBef>
                <a:spcPts val="1200"/>
              </a:spcBef>
            </a:pPr>
            <a:r>
              <a:rPr lang="de-CH" sz="2000" dirty="0" smtClean="0"/>
              <a:t>Besteht Handlungsbereitschaft?</a:t>
            </a:r>
          </a:p>
          <a:p>
            <a:pPr>
              <a:spcBef>
                <a:spcPts val="1200"/>
              </a:spcBef>
            </a:pPr>
            <a:r>
              <a:rPr lang="de-CH" sz="2000" dirty="0" smtClean="0"/>
              <a:t>Welche Erfahrungen haben Gemeinden bereits gemacht?</a:t>
            </a:r>
          </a:p>
          <a:p>
            <a:pPr lvl="1">
              <a:spcBef>
                <a:spcPts val="600"/>
              </a:spcBef>
            </a:pPr>
            <a:r>
              <a:rPr lang="de-CH" sz="2000" dirty="0" smtClean="0"/>
              <a:t>Erfolgreich  </a:t>
            </a:r>
            <a:r>
              <a:rPr lang="de-CH" sz="2000" dirty="0" smtClean="0">
                <a:sym typeface="Wingdings" panose="05000000000000000000" pitchFamily="2" charset="2"/>
              </a:rPr>
              <a:t> </a:t>
            </a:r>
            <a:r>
              <a:rPr lang="de-CH" sz="2000" dirty="0">
                <a:sym typeface="Wingdings" panose="05000000000000000000" pitchFamily="2" charset="2"/>
              </a:rPr>
              <a:t>B</a:t>
            </a:r>
            <a:r>
              <a:rPr lang="de-CH" sz="2000" dirty="0" smtClean="0">
                <a:sym typeface="Wingdings" panose="05000000000000000000" pitchFamily="2" charset="2"/>
              </a:rPr>
              <a:t>est </a:t>
            </a:r>
            <a:r>
              <a:rPr lang="de-CH" sz="2000" dirty="0" err="1" smtClean="0">
                <a:sym typeface="Wingdings" panose="05000000000000000000" pitchFamily="2" charset="2"/>
              </a:rPr>
              <a:t>practice</a:t>
            </a:r>
            <a:r>
              <a:rPr lang="de-CH" sz="2000" dirty="0" smtClean="0">
                <a:sym typeface="Wingdings" panose="05000000000000000000" pitchFamily="2" charset="2"/>
              </a:rPr>
              <a:t> Beispiele</a:t>
            </a:r>
          </a:p>
          <a:p>
            <a:pPr lvl="1">
              <a:spcBef>
                <a:spcPts val="600"/>
              </a:spcBef>
            </a:pPr>
            <a:r>
              <a:rPr lang="de-CH" sz="2000" dirty="0" smtClean="0">
                <a:sym typeface="Wingdings" panose="05000000000000000000" pitchFamily="2" charset="2"/>
              </a:rPr>
              <a:t>Nicht erfolgreich   </a:t>
            </a:r>
            <a:r>
              <a:rPr lang="de-CH" sz="2000" dirty="0" err="1" smtClean="0">
                <a:sym typeface="Wingdings" panose="05000000000000000000" pitchFamily="2" charset="2"/>
              </a:rPr>
              <a:t>lessons</a:t>
            </a:r>
            <a:r>
              <a:rPr lang="de-CH" sz="2000" dirty="0" smtClean="0">
                <a:sym typeface="Wingdings" panose="05000000000000000000" pitchFamily="2" charset="2"/>
              </a:rPr>
              <a:t> </a:t>
            </a:r>
            <a:r>
              <a:rPr lang="de-CH" sz="2000" dirty="0" err="1" smtClean="0">
                <a:sym typeface="Wingdings" panose="05000000000000000000" pitchFamily="2" charset="2"/>
              </a:rPr>
              <a:t>to</a:t>
            </a:r>
            <a:r>
              <a:rPr lang="de-CH" sz="2000" dirty="0" smtClean="0">
                <a:sym typeface="Wingdings" panose="05000000000000000000" pitchFamily="2" charset="2"/>
              </a:rPr>
              <a:t> </a:t>
            </a:r>
            <a:r>
              <a:rPr lang="de-CH" sz="2000" dirty="0" err="1" smtClean="0">
                <a:sym typeface="Wingdings" panose="05000000000000000000" pitchFamily="2" charset="2"/>
              </a:rPr>
              <a:t>learn</a:t>
            </a:r>
            <a:endParaRPr lang="de-CH" sz="2000" dirty="0"/>
          </a:p>
        </p:txBody>
      </p:sp>
    </p:spTree>
    <p:extLst>
      <p:ext uri="{BB962C8B-B14F-4D97-AF65-F5344CB8AC3E}">
        <p14:creationId xmlns:p14="http://schemas.microsoft.com/office/powerpoint/2010/main" val="168430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Beteiligung an Umfrage</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41756783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4519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Hausärztliche Grundversorgung in der Gemeinde</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40262740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59076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Zahl der Hausärzte nach Gemeindegrösse</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82936440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75011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Beurteilung der </a:t>
            </a:r>
            <a:r>
              <a:rPr lang="de-CH" sz="3200" b="1" u="sng" dirty="0" smtClean="0"/>
              <a:t>heutigen</a:t>
            </a:r>
            <a:r>
              <a:rPr lang="de-CH" sz="3200" b="1" dirty="0" smtClean="0"/>
              <a:t> Situation in der Gemeinde</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66229863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432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Beurteilung heutige Situation nach Gemeindegrösse</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008755885"/>
              </p:ext>
            </p:extLst>
          </p:nvPr>
        </p:nvGraphicFramePr>
        <p:xfrm>
          <a:off x="467544" y="16288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803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3200" b="1" dirty="0" smtClean="0"/>
              <a:t>Beurteilung der Situation heute / in 5 Jahren / in 10 Jahren</a:t>
            </a:r>
            <a:endParaRPr lang="de-CH" sz="3200" b="1"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33696043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5375433"/>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522</Words>
  <Application>Microsoft Office PowerPoint</Application>
  <PresentationFormat>Bildschirmpräsentation (4:3)</PresentationFormat>
  <Paragraphs>200</Paragraphs>
  <Slides>19</Slides>
  <Notes>0</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vt:lpstr>
      <vt:lpstr>Projekt «Brennpunkte Gesundheit Thurgau»  Teilprojekt «Sicherstellung der hausärztlichen Grundversorgung in den Gemeinden»  Umfrage bestätigt Problembewusstsein bei den Gemeinden</vt:lpstr>
      <vt:lpstr>Projektziel</vt:lpstr>
      <vt:lpstr>Ziel der Umfrage bei den Thurgauer Gemeinden</vt:lpstr>
      <vt:lpstr>Beteiligung an Umfrage</vt:lpstr>
      <vt:lpstr>Hausärztliche Grundversorgung in der Gemeinde</vt:lpstr>
      <vt:lpstr>Zahl der Hausärzte nach Gemeindegrösse</vt:lpstr>
      <vt:lpstr>Beurteilung der heutigen Situation in der Gemeinde</vt:lpstr>
      <vt:lpstr>Beurteilung heutige Situation nach Gemeindegrösse</vt:lpstr>
      <vt:lpstr>Beurteilung der Situation heute / in 5 Jahren / in 10 Jahren</vt:lpstr>
      <vt:lpstr>Gliederung der Gemeinden nach Versorgungsregionen (Beispiel)</vt:lpstr>
      <vt:lpstr>Beurteilung heutige Situation nach Versorgungsregionen</vt:lpstr>
      <vt:lpstr>Beurteilung Situation in 5 Jahren nach Versorgungsregionen</vt:lpstr>
      <vt:lpstr>Schon einmal mit Thema befasst?</vt:lpstr>
      <vt:lpstr>Sehen Sie grundsätzlich Handlungsmöglichkeiten für Gemeinde?</vt:lpstr>
      <vt:lpstr>Handlungsmöglichkeiten nach Gemeindegrösse</vt:lpstr>
      <vt:lpstr>Schon einmal mit anderen Gemeinden ausgetauscht / nach Gemeindegrösse</vt:lpstr>
      <vt:lpstr>Unterstützung erwartet von</vt:lpstr>
      <vt:lpstr>Weitere Schritte</vt:lpstr>
      <vt:lpstr>Die Zukunftspläne der jungen Hausärztinnen und -ärzte für ihre Praxistätigkeit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«Brennpunkte Gesundheit Thurgau»  Teilprojekt «Sicherstellung der hausärztlichen Grundversorgung in den Gemeinden»  Erhebung in den Thurgauer Gemeinden</dc:title>
  <dc:creator>Tobler Consulting</dc:creator>
  <cp:lastModifiedBy>Tobler Consulting</cp:lastModifiedBy>
  <cp:revision>25</cp:revision>
  <dcterms:created xsi:type="dcterms:W3CDTF">2017-04-05T08:24:08Z</dcterms:created>
  <dcterms:modified xsi:type="dcterms:W3CDTF">2017-09-26T09:35:52Z</dcterms:modified>
</cp:coreProperties>
</file>